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8" r:id="rId2"/>
  </p:sldMasterIdLst>
  <p:notesMasterIdLst>
    <p:notesMasterId r:id="rId26"/>
  </p:notesMasterIdLst>
  <p:handoutMasterIdLst>
    <p:handoutMasterId r:id="rId27"/>
  </p:handoutMasterIdLst>
  <p:sldIdLst>
    <p:sldId id="256" r:id="rId3"/>
    <p:sldId id="837" r:id="rId4"/>
    <p:sldId id="1763" r:id="rId5"/>
    <p:sldId id="1780" r:id="rId6"/>
    <p:sldId id="1770" r:id="rId7"/>
    <p:sldId id="357" r:id="rId8"/>
    <p:sldId id="328" r:id="rId9"/>
    <p:sldId id="355" r:id="rId10"/>
    <p:sldId id="1781" r:id="rId11"/>
    <p:sldId id="1700" r:id="rId12"/>
    <p:sldId id="1765" r:id="rId13"/>
    <p:sldId id="1767" r:id="rId14"/>
    <p:sldId id="1766" r:id="rId15"/>
    <p:sldId id="260" r:id="rId16"/>
    <p:sldId id="1783" r:id="rId17"/>
    <p:sldId id="258" r:id="rId18"/>
    <p:sldId id="263" r:id="rId19"/>
    <p:sldId id="1768" r:id="rId20"/>
    <p:sldId id="1774" r:id="rId21"/>
    <p:sldId id="1775" r:id="rId22"/>
    <p:sldId id="1769" r:id="rId23"/>
    <p:sldId id="1782" r:id="rId24"/>
    <p:sldId id="25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itian Gao" initials="HG" lastIdx="1" clrIdx="0">
    <p:extLst>
      <p:ext uri="{19B8F6BF-5375-455C-9EA6-DF929625EA0E}">
        <p15:presenceInfo xmlns:p15="http://schemas.microsoft.com/office/powerpoint/2012/main" userId="S::hgao2@futurewei.com::9fe15f0c-1814-4557-8507-f2e037ea80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0099FF"/>
    <a:srgbClr val="FFFFFF"/>
    <a:srgbClr val="FF0000"/>
    <a:srgbClr val="C80000"/>
    <a:srgbClr val="EBEBEB"/>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8" autoAdjust="0"/>
    <p:restoredTop sz="89434" autoAdjust="0"/>
  </p:normalViewPr>
  <p:slideViewPr>
    <p:cSldViewPr snapToGrid="0">
      <p:cViewPr varScale="1">
        <p:scale>
          <a:sx n="76" d="100"/>
          <a:sy n="76" d="100"/>
        </p:scale>
        <p:origin x="994" y="67"/>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1" d="100"/>
          <a:sy n="81" d="100"/>
        </p:scale>
        <p:origin x="277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11/18/2020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11/18/2020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3ABD1-7650-4D96-9F30-7ED6D0BAD5E9}" type="slidenum">
              <a:rPr lang="zh-CN" altLang="en-US" smtClean="0"/>
              <a:t>2</a:t>
            </a:fld>
            <a:endParaRPr lang="zh-CN" altLang="en-US"/>
          </a:p>
        </p:txBody>
      </p:sp>
    </p:spTree>
    <p:extLst>
      <p:ext uri="{BB962C8B-B14F-4D97-AF65-F5344CB8AC3E}">
        <p14:creationId xmlns:p14="http://schemas.microsoft.com/office/powerpoint/2010/main" val="359621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FACC00-FD44-4E96-9C20-D36116E8331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9296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FACC00-FD44-4E96-9C20-D36116E8331B}"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4469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offer out-of-the-box Computer Vision features like Text Recognition, Image Recognition, Facial Recognition and so on. All of these come in our HiAI Engine SDK. By now, HiAI Engine has opened 20+ APIs, in the near future, more capabilities will be gradually released. Later on, I will introduce them in details. </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1491798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14</a:t>
            </a:fld>
            <a:endParaRPr lang="en-US"/>
          </a:p>
        </p:txBody>
      </p:sp>
    </p:spTree>
    <p:extLst>
      <p:ext uri="{BB962C8B-B14F-4D97-AF65-F5344CB8AC3E}">
        <p14:creationId xmlns:p14="http://schemas.microsoft.com/office/powerpoint/2010/main" val="1687876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15</a:t>
            </a:fld>
            <a:endParaRPr lang="en-US"/>
          </a:p>
        </p:txBody>
      </p:sp>
    </p:spTree>
    <p:extLst>
      <p:ext uri="{BB962C8B-B14F-4D97-AF65-F5344CB8AC3E}">
        <p14:creationId xmlns:p14="http://schemas.microsoft.com/office/powerpoint/2010/main" val="334355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Over the course of the tests we have obtained times for CPU, GPU, and NPU</a:t>
            </a:r>
          </a:p>
          <a:p>
            <a:pPr marL="285750"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With mobilenet_v1 on a phone, using </a:t>
            </a:r>
            <a:r>
              <a:rPr lang="en-US" sz="1600" dirty="0" err="1">
                <a:latin typeface="Helvetica" panose="020B0604020202020204" pitchFamily="34" charset="0"/>
                <a:cs typeface="Helvetica" panose="020B0604020202020204" pitchFamily="34" charset="0"/>
              </a:rPr>
              <a:t>Tflite</a:t>
            </a:r>
            <a:r>
              <a:rPr lang="en-US" sz="1600" dirty="0">
                <a:latin typeface="Helvetica" panose="020B0604020202020204" pitchFamily="34" charset="0"/>
                <a:cs typeface="Helvetica" panose="020B0604020202020204" pitchFamily="34" charset="0"/>
              </a:rPr>
              <a:t>, CPU is around 40-50ms</a:t>
            </a:r>
          </a:p>
          <a:p>
            <a:pPr marL="285750"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Generally, GPU is 20-30ms faster at 22-26 </a:t>
            </a:r>
            <a:r>
              <a:rPr lang="en-US" sz="1600" dirty="0" err="1">
                <a:latin typeface="Helvetica" panose="020B0604020202020204" pitchFamily="34" charset="0"/>
                <a:cs typeface="Helvetica" panose="020B0604020202020204" pitchFamily="34" charset="0"/>
              </a:rPr>
              <a:t>ms</a:t>
            </a:r>
            <a:endParaRPr lang="en-US" sz="16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Testing on Kirin NPU, the average time is 3-5 </a:t>
            </a:r>
            <a:r>
              <a:rPr lang="en-US" sz="1600" dirty="0" err="1">
                <a:latin typeface="Helvetica" panose="020B0604020202020204" pitchFamily="34" charset="0"/>
                <a:cs typeface="Helvetica" panose="020B0604020202020204" pitchFamily="34" charset="0"/>
              </a:rPr>
              <a:t>ms</a:t>
            </a:r>
            <a:r>
              <a:rPr lang="en-US" sz="1600" dirty="0">
                <a:latin typeface="Helvetica" panose="020B0604020202020204" pitchFamily="34" charset="0"/>
                <a:cs typeface="Helvetica" panose="020B0604020202020204" pitchFamily="34" charset="0"/>
              </a:rPr>
              <a:t>, 5 times faster</a:t>
            </a:r>
          </a:p>
          <a:p>
            <a:pPr marL="285750"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Top 1 Accuracy for each model from benchmark:</a:t>
            </a:r>
          </a:p>
          <a:p>
            <a:pPr marL="742950" lvl="1"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Mobilenet_v2: 71.8%</a:t>
            </a:r>
          </a:p>
          <a:p>
            <a:pPr marL="742950" lvl="1"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Mobilenet_v1: 71.0%</a:t>
            </a:r>
          </a:p>
          <a:p>
            <a:pPr marL="742950" lvl="1"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The </a:t>
            </a:r>
            <a:r>
              <a:rPr lang="en-US" sz="1600" dirty="0" err="1">
                <a:latin typeface="Helvetica" panose="020B0604020202020204" pitchFamily="34" charset="0"/>
                <a:cs typeface="Helvetica" panose="020B0604020202020204" pitchFamily="34" charset="0"/>
              </a:rPr>
              <a:t>HiAi</a:t>
            </a:r>
            <a:r>
              <a:rPr lang="en-US" sz="1600" dirty="0">
                <a:latin typeface="Helvetica" panose="020B0604020202020204" pitchFamily="34" charset="0"/>
                <a:cs typeface="Helvetica" panose="020B0604020202020204" pitchFamily="34" charset="0"/>
              </a:rPr>
              <a:t> version are close to expected performance. Deviation can be due to sample size and calculation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https://arxiv.org/pdf/1810.01109.pdf</a:t>
            </a:r>
          </a:p>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16</a:t>
            </a:fld>
            <a:endParaRPr lang="en-US"/>
          </a:p>
        </p:txBody>
      </p:sp>
    </p:spTree>
    <p:extLst>
      <p:ext uri="{BB962C8B-B14F-4D97-AF65-F5344CB8AC3E}">
        <p14:creationId xmlns:p14="http://schemas.microsoft.com/office/powerpoint/2010/main" val="1960419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18</a:t>
            </a:fld>
            <a:endParaRPr lang="en-US"/>
          </a:p>
        </p:txBody>
      </p:sp>
    </p:spTree>
    <p:extLst>
      <p:ext uri="{BB962C8B-B14F-4D97-AF65-F5344CB8AC3E}">
        <p14:creationId xmlns:p14="http://schemas.microsoft.com/office/powerpoint/2010/main" val="1431718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Futurewei - WHI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turewei - BLAC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lumMod val="75000"/>
                    <a:lumOff val="25000"/>
                  </a:schemeClr>
                </a:solidFill>
              </a:rPr>
              <a:t>Thank You.</a:t>
            </a:r>
            <a:endParaRPr lang="zh-CN" altLang="zh-CN" sz="4800" dirty="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2019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614731"/>
      </p:ext>
    </p:extLst>
  </p:cSld>
  <p:clrMapOvr>
    <a:masterClrMapping/>
  </p:clrMapOvr>
  <p:extLst>
    <p:ext uri="{DCECCB84-F9BA-43D5-87BE-67443E8EF086}">
      <p15:sldGuideLst xmlns:p15="http://schemas.microsoft.com/office/powerpoint/2012/main">
        <p15:guide id="1" orient="horz" pos="232">
          <p15:clr>
            <a:srgbClr val="FBAE40"/>
          </p15:clr>
        </p15:guide>
        <p15:guide id="2" pos="166">
          <p15:clr>
            <a:srgbClr val="FBAE40"/>
          </p15:clr>
        </p15:guide>
        <p15:guide id="3" orient="horz" pos="3838">
          <p15:clr>
            <a:srgbClr val="FBAE40"/>
          </p15:clr>
        </p15:guide>
        <p15:guide id="4" pos="751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304C-02A2-410C-AF55-C7EE3B2275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3C3879-4C6E-42C5-93ED-B3CA7A5799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50317A-52DF-48DD-B38D-AD736EF1312E}"/>
              </a:ext>
            </a:extLst>
          </p:cNvPr>
          <p:cNvSpPr>
            <a:spLocks noGrp="1"/>
          </p:cNvSpPr>
          <p:nvPr>
            <p:ph type="dt" sz="half" idx="10"/>
          </p:nvPr>
        </p:nvSpPr>
        <p:spPr/>
        <p:txBody>
          <a:bodyPr/>
          <a:lstStyle/>
          <a:p>
            <a:fld id="{A30208E5-A0A8-420E-AC3C-9B6AF1139F0C}" type="datetimeFigureOut">
              <a:rPr lang="en-US" smtClean="0"/>
              <a:t>11/18/2020</a:t>
            </a:fld>
            <a:endParaRPr lang="en-US"/>
          </a:p>
        </p:txBody>
      </p:sp>
      <p:sp>
        <p:nvSpPr>
          <p:cNvPr id="5" name="Footer Placeholder 4">
            <a:extLst>
              <a:ext uri="{FF2B5EF4-FFF2-40B4-BE49-F238E27FC236}">
                <a16:creationId xmlns:a16="http://schemas.microsoft.com/office/drawing/2014/main" id="{96CF6091-D088-44AB-93EA-8DAA9CC550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CE7CB-84F4-49EC-A366-EAC6DC62D736}"/>
              </a:ext>
            </a:extLst>
          </p:cNvPr>
          <p:cNvSpPr>
            <a:spLocks noGrp="1"/>
          </p:cNvSpPr>
          <p:nvPr>
            <p:ph type="sldNum" sz="quarter" idx="12"/>
          </p:nvPr>
        </p:nvSpPr>
        <p:spPr/>
        <p:txBody>
          <a:bodyPr/>
          <a:lstStyle/>
          <a:p>
            <a:fld id="{17B59183-6335-45C3-A06E-DC161BDC3A0E}" type="slidenum">
              <a:rPr lang="en-US" smtClean="0"/>
              <a:t>‹#›</a:t>
            </a:fld>
            <a:endParaRPr lang="en-US"/>
          </a:p>
        </p:txBody>
      </p:sp>
    </p:spTree>
    <p:extLst>
      <p:ext uri="{BB962C8B-B14F-4D97-AF65-F5344CB8AC3E}">
        <p14:creationId xmlns:p14="http://schemas.microsoft.com/office/powerpoint/2010/main" val="1655920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0C58-97F7-4721-A098-12FC9082A3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DACB8D-2ECA-4062-8013-D1FCAB2CDE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A352E1-CEED-4688-9416-5696429F0DED}"/>
              </a:ext>
            </a:extLst>
          </p:cNvPr>
          <p:cNvSpPr>
            <a:spLocks noGrp="1"/>
          </p:cNvSpPr>
          <p:nvPr>
            <p:ph type="dt" sz="half" idx="10"/>
          </p:nvPr>
        </p:nvSpPr>
        <p:spPr/>
        <p:txBody>
          <a:bodyPr/>
          <a:lstStyle/>
          <a:p>
            <a:fld id="{A30208E5-A0A8-420E-AC3C-9B6AF1139F0C}" type="datetimeFigureOut">
              <a:rPr lang="en-US" smtClean="0"/>
              <a:t>11/18/2020</a:t>
            </a:fld>
            <a:endParaRPr lang="en-US"/>
          </a:p>
        </p:txBody>
      </p:sp>
      <p:sp>
        <p:nvSpPr>
          <p:cNvPr id="5" name="Footer Placeholder 4">
            <a:extLst>
              <a:ext uri="{FF2B5EF4-FFF2-40B4-BE49-F238E27FC236}">
                <a16:creationId xmlns:a16="http://schemas.microsoft.com/office/drawing/2014/main" id="{430CDBA0-7CBC-4195-9460-2DCB711D1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671379-02DA-4550-9428-4B83B81963AF}"/>
              </a:ext>
            </a:extLst>
          </p:cNvPr>
          <p:cNvSpPr>
            <a:spLocks noGrp="1"/>
          </p:cNvSpPr>
          <p:nvPr>
            <p:ph type="sldNum" sz="quarter" idx="12"/>
          </p:nvPr>
        </p:nvSpPr>
        <p:spPr/>
        <p:txBody>
          <a:bodyPr/>
          <a:lstStyle/>
          <a:p>
            <a:fld id="{17B59183-6335-45C3-A06E-DC161BDC3A0E}" type="slidenum">
              <a:rPr lang="en-US" smtClean="0"/>
              <a:t>‹#›</a:t>
            </a:fld>
            <a:endParaRPr lang="en-US"/>
          </a:p>
        </p:txBody>
      </p:sp>
    </p:spTree>
    <p:extLst>
      <p:ext uri="{BB962C8B-B14F-4D97-AF65-F5344CB8AC3E}">
        <p14:creationId xmlns:p14="http://schemas.microsoft.com/office/powerpoint/2010/main" val="24329675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940F-1454-4B0D-B235-17983D81FC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6E960D-DD8E-4414-B1DA-07D193A2A7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8F3D67-55BC-481C-839B-410F065A48A1}"/>
              </a:ext>
            </a:extLst>
          </p:cNvPr>
          <p:cNvSpPr>
            <a:spLocks noGrp="1"/>
          </p:cNvSpPr>
          <p:nvPr>
            <p:ph type="dt" sz="half" idx="10"/>
          </p:nvPr>
        </p:nvSpPr>
        <p:spPr/>
        <p:txBody>
          <a:bodyPr/>
          <a:lstStyle/>
          <a:p>
            <a:fld id="{A30208E5-A0A8-420E-AC3C-9B6AF1139F0C}" type="datetimeFigureOut">
              <a:rPr lang="en-US" smtClean="0"/>
              <a:t>11/18/2020</a:t>
            </a:fld>
            <a:endParaRPr lang="en-US"/>
          </a:p>
        </p:txBody>
      </p:sp>
      <p:sp>
        <p:nvSpPr>
          <p:cNvPr id="5" name="Footer Placeholder 4">
            <a:extLst>
              <a:ext uri="{FF2B5EF4-FFF2-40B4-BE49-F238E27FC236}">
                <a16:creationId xmlns:a16="http://schemas.microsoft.com/office/drawing/2014/main" id="{2A236C53-4FCD-4D35-A617-F1F85125D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6F7F8-212D-4622-BAAB-0C0EF7F3385C}"/>
              </a:ext>
            </a:extLst>
          </p:cNvPr>
          <p:cNvSpPr>
            <a:spLocks noGrp="1"/>
          </p:cNvSpPr>
          <p:nvPr>
            <p:ph type="sldNum" sz="quarter" idx="12"/>
          </p:nvPr>
        </p:nvSpPr>
        <p:spPr/>
        <p:txBody>
          <a:bodyPr/>
          <a:lstStyle/>
          <a:p>
            <a:fld id="{17B59183-6335-45C3-A06E-DC161BDC3A0E}" type="slidenum">
              <a:rPr lang="en-US" smtClean="0"/>
              <a:t>‹#›</a:t>
            </a:fld>
            <a:endParaRPr lang="en-US"/>
          </a:p>
        </p:txBody>
      </p:sp>
    </p:spTree>
    <p:extLst>
      <p:ext uri="{BB962C8B-B14F-4D97-AF65-F5344CB8AC3E}">
        <p14:creationId xmlns:p14="http://schemas.microsoft.com/office/powerpoint/2010/main" val="35676667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1E669-E7E5-40EE-A9C6-F3743AD23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5E67F8-3784-4149-B90B-A6AD01F3D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FF9F93-62BB-48F1-B712-69D15EDB6E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0F958A-65FB-4242-9FC1-62727F8751BF}"/>
              </a:ext>
            </a:extLst>
          </p:cNvPr>
          <p:cNvSpPr>
            <a:spLocks noGrp="1"/>
          </p:cNvSpPr>
          <p:nvPr>
            <p:ph type="dt" sz="half" idx="10"/>
          </p:nvPr>
        </p:nvSpPr>
        <p:spPr/>
        <p:txBody>
          <a:bodyPr/>
          <a:lstStyle/>
          <a:p>
            <a:fld id="{A30208E5-A0A8-420E-AC3C-9B6AF1139F0C}" type="datetimeFigureOut">
              <a:rPr lang="en-US" smtClean="0"/>
              <a:t>11/18/2020</a:t>
            </a:fld>
            <a:endParaRPr lang="en-US"/>
          </a:p>
        </p:txBody>
      </p:sp>
      <p:sp>
        <p:nvSpPr>
          <p:cNvPr id="6" name="Footer Placeholder 5">
            <a:extLst>
              <a:ext uri="{FF2B5EF4-FFF2-40B4-BE49-F238E27FC236}">
                <a16:creationId xmlns:a16="http://schemas.microsoft.com/office/drawing/2014/main" id="{E30B5F6F-0BD8-4912-A03D-0231655AD5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757A23-96ED-43EB-9B61-8B19818687D1}"/>
              </a:ext>
            </a:extLst>
          </p:cNvPr>
          <p:cNvSpPr>
            <a:spLocks noGrp="1"/>
          </p:cNvSpPr>
          <p:nvPr>
            <p:ph type="sldNum" sz="quarter" idx="12"/>
          </p:nvPr>
        </p:nvSpPr>
        <p:spPr/>
        <p:txBody>
          <a:bodyPr/>
          <a:lstStyle/>
          <a:p>
            <a:fld id="{17B59183-6335-45C3-A06E-DC161BDC3A0E}" type="slidenum">
              <a:rPr lang="en-US" smtClean="0"/>
              <a:t>‹#›</a:t>
            </a:fld>
            <a:endParaRPr lang="en-US"/>
          </a:p>
        </p:txBody>
      </p:sp>
    </p:spTree>
    <p:extLst>
      <p:ext uri="{BB962C8B-B14F-4D97-AF65-F5344CB8AC3E}">
        <p14:creationId xmlns:p14="http://schemas.microsoft.com/office/powerpoint/2010/main" val="21778449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F5D56-5E9F-4EA1-A0D9-909E21F3C9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A6C1DA-9D9A-47BA-87C4-85E32F16D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6BA8AE-2E71-489D-8DC2-1A6B0B9DE5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7EFD6B-A780-4B7B-A0CB-1D6F3295A3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88501E-2860-48B1-9671-59D075BFE7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D3074-F043-48E2-88EE-02DA9C9955B4}"/>
              </a:ext>
            </a:extLst>
          </p:cNvPr>
          <p:cNvSpPr>
            <a:spLocks noGrp="1"/>
          </p:cNvSpPr>
          <p:nvPr>
            <p:ph type="dt" sz="half" idx="10"/>
          </p:nvPr>
        </p:nvSpPr>
        <p:spPr/>
        <p:txBody>
          <a:bodyPr/>
          <a:lstStyle/>
          <a:p>
            <a:fld id="{A30208E5-A0A8-420E-AC3C-9B6AF1139F0C}" type="datetimeFigureOut">
              <a:rPr lang="en-US" smtClean="0"/>
              <a:t>11/18/2020</a:t>
            </a:fld>
            <a:endParaRPr lang="en-US"/>
          </a:p>
        </p:txBody>
      </p:sp>
      <p:sp>
        <p:nvSpPr>
          <p:cNvPr id="8" name="Footer Placeholder 7">
            <a:extLst>
              <a:ext uri="{FF2B5EF4-FFF2-40B4-BE49-F238E27FC236}">
                <a16:creationId xmlns:a16="http://schemas.microsoft.com/office/drawing/2014/main" id="{173A5464-AD55-4AF7-94BC-FE1B3D2286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8EFCBE-6B9C-4124-B879-E94A1B55AB35}"/>
              </a:ext>
            </a:extLst>
          </p:cNvPr>
          <p:cNvSpPr>
            <a:spLocks noGrp="1"/>
          </p:cNvSpPr>
          <p:nvPr>
            <p:ph type="sldNum" sz="quarter" idx="12"/>
          </p:nvPr>
        </p:nvSpPr>
        <p:spPr/>
        <p:txBody>
          <a:bodyPr/>
          <a:lstStyle/>
          <a:p>
            <a:fld id="{17B59183-6335-45C3-A06E-DC161BDC3A0E}" type="slidenum">
              <a:rPr lang="en-US" smtClean="0"/>
              <a:t>‹#›</a:t>
            </a:fld>
            <a:endParaRPr lang="en-US"/>
          </a:p>
        </p:txBody>
      </p:sp>
    </p:spTree>
    <p:extLst>
      <p:ext uri="{BB962C8B-B14F-4D97-AF65-F5344CB8AC3E}">
        <p14:creationId xmlns:p14="http://schemas.microsoft.com/office/powerpoint/2010/main" val="14742832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C1669-9F2F-40E9-B3D9-CCFD47CBA7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311C22-3AFC-4439-8FFC-1589A8AF2250}"/>
              </a:ext>
            </a:extLst>
          </p:cNvPr>
          <p:cNvSpPr>
            <a:spLocks noGrp="1"/>
          </p:cNvSpPr>
          <p:nvPr>
            <p:ph type="dt" sz="half" idx="10"/>
          </p:nvPr>
        </p:nvSpPr>
        <p:spPr/>
        <p:txBody>
          <a:bodyPr/>
          <a:lstStyle/>
          <a:p>
            <a:fld id="{A30208E5-A0A8-420E-AC3C-9B6AF1139F0C}" type="datetimeFigureOut">
              <a:rPr lang="en-US" smtClean="0"/>
              <a:t>11/18/2020</a:t>
            </a:fld>
            <a:endParaRPr lang="en-US"/>
          </a:p>
        </p:txBody>
      </p:sp>
      <p:sp>
        <p:nvSpPr>
          <p:cNvPr id="4" name="Footer Placeholder 3">
            <a:extLst>
              <a:ext uri="{FF2B5EF4-FFF2-40B4-BE49-F238E27FC236}">
                <a16:creationId xmlns:a16="http://schemas.microsoft.com/office/drawing/2014/main" id="{391DE622-90C1-4885-8767-751BB11B44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2854EE-720B-431B-93B7-D6FD20EADB40}"/>
              </a:ext>
            </a:extLst>
          </p:cNvPr>
          <p:cNvSpPr>
            <a:spLocks noGrp="1"/>
          </p:cNvSpPr>
          <p:nvPr>
            <p:ph type="sldNum" sz="quarter" idx="12"/>
          </p:nvPr>
        </p:nvSpPr>
        <p:spPr/>
        <p:txBody>
          <a:bodyPr/>
          <a:lstStyle/>
          <a:p>
            <a:fld id="{17B59183-6335-45C3-A06E-DC161BDC3A0E}" type="slidenum">
              <a:rPr lang="en-US" smtClean="0"/>
              <a:t>‹#›</a:t>
            </a:fld>
            <a:endParaRPr lang="en-US"/>
          </a:p>
        </p:txBody>
      </p:sp>
    </p:spTree>
    <p:extLst>
      <p:ext uri="{BB962C8B-B14F-4D97-AF65-F5344CB8AC3E}">
        <p14:creationId xmlns:p14="http://schemas.microsoft.com/office/powerpoint/2010/main" val="49099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BFC585-D9CF-4628-894C-6E8943B9F0D0}"/>
              </a:ext>
            </a:extLst>
          </p:cNvPr>
          <p:cNvSpPr>
            <a:spLocks noGrp="1"/>
          </p:cNvSpPr>
          <p:nvPr>
            <p:ph type="dt" sz="half" idx="10"/>
          </p:nvPr>
        </p:nvSpPr>
        <p:spPr/>
        <p:txBody>
          <a:bodyPr/>
          <a:lstStyle/>
          <a:p>
            <a:fld id="{A30208E5-A0A8-420E-AC3C-9B6AF1139F0C}" type="datetimeFigureOut">
              <a:rPr lang="en-US" smtClean="0"/>
              <a:t>11/18/2020</a:t>
            </a:fld>
            <a:endParaRPr lang="en-US"/>
          </a:p>
        </p:txBody>
      </p:sp>
      <p:sp>
        <p:nvSpPr>
          <p:cNvPr id="3" name="Footer Placeholder 2">
            <a:extLst>
              <a:ext uri="{FF2B5EF4-FFF2-40B4-BE49-F238E27FC236}">
                <a16:creationId xmlns:a16="http://schemas.microsoft.com/office/drawing/2014/main" id="{1E487889-FBC6-404D-8EF8-92532E5C4F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2F14C2-B975-4A06-B42B-7BA92FF02EA6}"/>
              </a:ext>
            </a:extLst>
          </p:cNvPr>
          <p:cNvSpPr>
            <a:spLocks noGrp="1"/>
          </p:cNvSpPr>
          <p:nvPr>
            <p:ph type="sldNum" sz="quarter" idx="12"/>
          </p:nvPr>
        </p:nvSpPr>
        <p:spPr/>
        <p:txBody>
          <a:bodyPr/>
          <a:lstStyle/>
          <a:p>
            <a:fld id="{17B59183-6335-45C3-A06E-DC161BDC3A0E}" type="slidenum">
              <a:rPr lang="en-US" smtClean="0"/>
              <a:t>‹#›</a:t>
            </a:fld>
            <a:endParaRPr lang="en-US"/>
          </a:p>
        </p:txBody>
      </p:sp>
    </p:spTree>
    <p:extLst>
      <p:ext uri="{BB962C8B-B14F-4D97-AF65-F5344CB8AC3E}">
        <p14:creationId xmlns:p14="http://schemas.microsoft.com/office/powerpoint/2010/main" val="413663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C394-D855-47AF-8191-4995F7C1E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7EE0C6-3957-4329-8448-16A889005F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D9BFE1-B980-4A21-B000-680BAA5AC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BF2553-48F0-4C72-9771-9D233D266585}"/>
              </a:ext>
            </a:extLst>
          </p:cNvPr>
          <p:cNvSpPr>
            <a:spLocks noGrp="1"/>
          </p:cNvSpPr>
          <p:nvPr>
            <p:ph type="dt" sz="half" idx="10"/>
          </p:nvPr>
        </p:nvSpPr>
        <p:spPr/>
        <p:txBody>
          <a:bodyPr/>
          <a:lstStyle/>
          <a:p>
            <a:fld id="{A30208E5-A0A8-420E-AC3C-9B6AF1139F0C}" type="datetimeFigureOut">
              <a:rPr lang="en-US" smtClean="0"/>
              <a:t>11/18/2020</a:t>
            </a:fld>
            <a:endParaRPr lang="en-US"/>
          </a:p>
        </p:txBody>
      </p:sp>
      <p:sp>
        <p:nvSpPr>
          <p:cNvPr id="6" name="Footer Placeholder 5">
            <a:extLst>
              <a:ext uri="{FF2B5EF4-FFF2-40B4-BE49-F238E27FC236}">
                <a16:creationId xmlns:a16="http://schemas.microsoft.com/office/drawing/2014/main" id="{9367CA33-668A-4B13-B145-26787CBAAB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30104-9EDF-4B08-9994-B6C1A2F826F0}"/>
              </a:ext>
            </a:extLst>
          </p:cNvPr>
          <p:cNvSpPr>
            <a:spLocks noGrp="1"/>
          </p:cNvSpPr>
          <p:nvPr>
            <p:ph type="sldNum" sz="quarter" idx="12"/>
          </p:nvPr>
        </p:nvSpPr>
        <p:spPr/>
        <p:txBody>
          <a:bodyPr/>
          <a:lstStyle/>
          <a:p>
            <a:fld id="{17B59183-6335-45C3-A06E-DC161BDC3A0E}" type="slidenum">
              <a:rPr lang="en-US" smtClean="0"/>
              <a:t>‹#›</a:t>
            </a:fld>
            <a:endParaRPr lang="en-US"/>
          </a:p>
        </p:txBody>
      </p:sp>
    </p:spTree>
    <p:extLst>
      <p:ext uri="{BB962C8B-B14F-4D97-AF65-F5344CB8AC3E}">
        <p14:creationId xmlns:p14="http://schemas.microsoft.com/office/powerpoint/2010/main" val="2439286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Futurewei - RE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62D3-BE61-4A1A-9E66-F7E40B8346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3F2E31-89A6-4BC6-A0B9-2EB0E27573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474813-8B44-4383-A221-0D3E8283B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CEB8CA-88B3-4351-9648-21C23729CDEB}"/>
              </a:ext>
            </a:extLst>
          </p:cNvPr>
          <p:cNvSpPr>
            <a:spLocks noGrp="1"/>
          </p:cNvSpPr>
          <p:nvPr>
            <p:ph type="dt" sz="half" idx="10"/>
          </p:nvPr>
        </p:nvSpPr>
        <p:spPr/>
        <p:txBody>
          <a:bodyPr/>
          <a:lstStyle/>
          <a:p>
            <a:fld id="{A30208E5-A0A8-420E-AC3C-9B6AF1139F0C}" type="datetimeFigureOut">
              <a:rPr lang="en-US" smtClean="0"/>
              <a:t>11/18/2020</a:t>
            </a:fld>
            <a:endParaRPr lang="en-US"/>
          </a:p>
        </p:txBody>
      </p:sp>
      <p:sp>
        <p:nvSpPr>
          <p:cNvPr id="6" name="Footer Placeholder 5">
            <a:extLst>
              <a:ext uri="{FF2B5EF4-FFF2-40B4-BE49-F238E27FC236}">
                <a16:creationId xmlns:a16="http://schemas.microsoft.com/office/drawing/2014/main" id="{8112ADD8-26FC-427E-8E7C-7FF1F31EB3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0E022E-CCA1-40BC-841C-13862FBBA21D}"/>
              </a:ext>
            </a:extLst>
          </p:cNvPr>
          <p:cNvSpPr>
            <a:spLocks noGrp="1"/>
          </p:cNvSpPr>
          <p:nvPr>
            <p:ph type="sldNum" sz="quarter" idx="12"/>
          </p:nvPr>
        </p:nvSpPr>
        <p:spPr/>
        <p:txBody>
          <a:bodyPr/>
          <a:lstStyle/>
          <a:p>
            <a:fld id="{17B59183-6335-45C3-A06E-DC161BDC3A0E}" type="slidenum">
              <a:rPr lang="en-US" smtClean="0"/>
              <a:t>‹#›</a:t>
            </a:fld>
            <a:endParaRPr lang="en-US"/>
          </a:p>
        </p:txBody>
      </p:sp>
    </p:spTree>
    <p:extLst>
      <p:ext uri="{BB962C8B-B14F-4D97-AF65-F5344CB8AC3E}">
        <p14:creationId xmlns:p14="http://schemas.microsoft.com/office/powerpoint/2010/main" val="6418752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1DFB-EFF1-4C85-9F4E-74A4549E41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708719-FC0B-48B5-B531-75CCC995D9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D4419-0923-4F06-A995-0DF61DE8351B}"/>
              </a:ext>
            </a:extLst>
          </p:cNvPr>
          <p:cNvSpPr>
            <a:spLocks noGrp="1"/>
          </p:cNvSpPr>
          <p:nvPr>
            <p:ph type="dt" sz="half" idx="10"/>
          </p:nvPr>
        </p:nvSpPr>
        <p:spPr/>
        <p:txBody>
          <a:bodyPr/>
          <a:lstStyle/>
          <a:p>
            <a:fld id="{A30208E5-A0A8-420E-AC3C-9B6AF1139F0C}" type="datetimeFigureOut">
              <a:rPr lang="en-US" smtClean="0"/>
              <a:t>11/18/2020</a:t>
            </a:fld>
            <a:endParaRPr lang="en-US"/>
          </a:p>
        </p:txBody>
      </p:sp>
      <p:sp>
        <p:nvSpPr>
          <p:cNvPr id="5" name="Footer Placeholder 4">
            <a:extLst>
              <a:ext uri="{FF2B5EF4-FFF2-40B4-BE49-F238E27FC236}">
                <a16:creationId xmlns:a16="http://schemas.microsoft.com/office/drawing/2014/main" id="{CD99C99C-52FF-43E6-9091-3B42D3177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A974C9-A9B2-4361-818B-961CAB3A7F41}"/>
              </a:ext>
            </a:extLst>
          </p:cNvPr>
          <p:cNvSpPr>
            <a:spLocks noGrp="1"/>
          </p:cNvSpPr>
          <p:nvPr>
            <p:ph type="sldNum" sz="quarter" idx="12"/>
          </p:nvPr>
        </p:nvSpPr>
        <p:spPr/>
        <p:txBody>
          <a:bodyPr/>
          <a:lstStyle/>
          <a:p>
            <a:fld id="{17B59183-6335-45C3-A06E-DC161BDC3A0E}" type="slidenum">
              <a:rPr lang="en-US" smtClean="0"/>
              <a:t>‹#›</a:t>
            </a:fld>
            <a:endParaRPr lang="en-US"/>
          </a:p>
        </p:txBody>
      </p:sp>
    </p:spTree>
    <p:extLst>
      <p:ext uri="{BB962C8B-B14F-4D97-AF65-F5344CB8AC3E}">
        <p14:creationId xmlns:p14="http://schemas.microsoft.com/office/powerpoint/2010/main" val="80560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EFDDEE-FBF6-4450-A2D5-05BACF8374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FD2098-B014-4495-98F7-44A3625FFD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4AB0D1-3456-40C5-89EA-84A675C22DCE}"/>
              </a:ext>
            </a:extLst>
          </p:cNvPr>
          <p:cNvSpPr>
            <a:spLocks noGrp="1"/>
          </p:cNvSpPr>
          <p:nvPr>
            <p:ph type="dt" sz="half" idx="10"/>
          </p:nvPr>
        </p:nvSpPr>
        <p:spPr/>
        <p:txBody>
          <a:bodyPr/>
          <a:lstStyle/>
          <a:p>
            <a:fld id="{A30208E5-A0A8-420E-AC3C-9B6AF1139F0C}" type="datetimeFigureOut">
              <a:rPr lang="en-US" smtClean="0"/>
              <a:t>11/18/2020</a:t>
            </a:fld>
            <a:endParaRPr lang="en-US"/>
          </a:p>
        </p:txBody>
      </p:sp>
      <p:sp>
        <p:nvSpPr>
          <p:cNvPr id="5" name="Footer Placeholder 4">
            <a:extLst>
              <a:ext uri="{FF2B5EF4-FFF2-40B4-BE49-F238E27FC236}">
                <a16:creationId xmlns:a16="http://schemas.microsoft.com/office/drawing/2014/main" id="{62DB1F88-430F-4DFF-AC52-CB4F102C92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F87BC-14C3-4A81-BBA6-2CF42926357C}"/>
              </a:ext>
            </a:extLst>
          </p:cNvPr>
          <p:cNvSpPr>
            <a:spLocks noGrp="1"/>
          </p:cNvSpPr>
          <p:nvPr>
            <p:ph type="sldNum" sz="quarter" idx="12"/>
          </p:nvPr>
        </p:nvSpPr>
        <p:spPr/>
        <p:txBody>
          <a:bodyPr/>
          <a:lstStyle/>
          <a:p>
            <a:fld id="{17B59183-6335-45C3-A06E-DC161BDC3A0E}" type="slidenum">
              <a:rPr lang="en-US" smtClean="0"/>
              <a:t>‹#›</a:t>
            </a:fld>
            <a:endParaRPr lang="en-US"/>
          </a:p>
        </p:txBody>
      </p:sp>
    </p:spTree>
    <p:extLst>
      <p:ext uri="{BB962C8B-B14F-4D97-AF65-F5344CB8AC3E}">
        <p14:creationId xmlns:p14="http://schemas.microsoft.com/office/powerpoint/2010/main" val="394807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 Futurewei - WHI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FUTUREWEI INTERNAL</a:t>
            </a:r>
          </a:p>
        </p:txBody>
      </p:sp>
    </p:spTree>
    <p:extLst>
      <p:ext uri="{BB962C8B-B14F-4D97-AF65-F5344CB8AC3E}">
        <p14:creationId xmlns:p14="http://schemas.microsoft.com/office/powerpoint/2010/main" val="134707545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 id="2147483720" r:id="rId2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E7D03A-40A3-4177-97CE-FA662C0BC9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DF18B3-1864-4E5F-AC5E-B9D605C68C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0CCB9-5B9E-4C70-9E43-F9C0A0F25D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0208E5-A0A8-420E-AC3C-9B6AF1139F0C}" type="datetimeFigureOut">
              <a:rPr lang="en-US" smtClean="0"/>
              <a:t>11/18/2020</a:t>
            </a:fld>
            <a:endParaRPr lang="en-US"/>
          </a:p>
        </p:txBody>
      </p:sp>
      <p:sp>
        <p:nvSpPr>
          <p:cNvPr id="5" name="Footer Placeholder 4">
            <a:extLst>
              <a:ext uri="{FF2B5EF4-FFF2-40B4-BE49-F238E27FC236}">
                <a16:creationId xmlns:a16="http://schemas.microsoft.com/office/drawing/2014/main" id="{1633FFCD-B2E2-4C6C-8988-C9FE824597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952D57-53F3-4C63-A3C7-5441957F9E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59183-6335-45C3-A06E-DC161BDC3A0E}" type="slidenum">
              <a:rPr lang="en-US" smtClean="0"/>
              <a:t>‹#›</a:t>
            </a:fld>
            <a:endParaRPr lang="en-US"/>
          </a:p>
        </p:txBody>
      </p:sp>
    </p:spTree>
    <p:extLst>
      <p:ext uri="{BB962C8B-B14F-4D97-AF65-F5344CB8AC3E}">
        <p14:creationId xmlns:p14="http://schemas.microsoft.com/office/powerpoint/2010/main" val="4195061082"/>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11.xml"/><Relationship Id="rId5" Type="http://schemas.openxmlformats.org/officeDocument/2006/relationships/image" Target="../media/image27.jp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4.jp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6.xml"/><Relationship Id="rId3" Type="http://schemas.microsoft.com/office/2007/relationships/media" Target="../media/media2.mp4"/><Relationship Id="rId7"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34.png"/><Relationship Id="rId5" Type="http://schemas.microsoft.com/office/2007/relationships/media" Target="../media/media3.mp4"/><Relationship Id="rId10" Type="http://schemas.openxmlformats.org/officeDocument/2006/relationships/image" Target="../media/image33.png"/><Relationship Id="rId4" Type="http://schemas.openxmlformats.org/officeDocument/2006/relationships/video" Target="../media/media2.mp4"/><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ozilla/DeepSpeech/releases/download/v0.2.0/deepspeech-0.2.0-models.tar.gz" TargetMode="External"/><Relationship Id="rId2" Type="http://schemas.openxmlformats.org/officeDocument/2006/relationships/hyperlink" Target="https://github.com/nicomon24/tensorflow-simple-speech-recognition"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a03/Attention-OCR" TargetMode="External"/><Relationship Id="rId2" Type="http://schemas.openxmlformats.org/officeDocument/2006/relationships/hyperlink" Target="https://github.com/githubharald/SimpleHTR" TargetMode="Externa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1282012" y="2117035"/>
            <a:ext cx="8822108" cy="1913756"/>
          </a:xfrm>
        </p:spPr>
        <p:txBody>
          <a:bodyPr/>
          <a:lstStyle/>
          <a:p>
            <a:r>
              <a:rPr lang="en-US" sz="5400" b="1" dirty="0" err="1"/>
              <a:t>HiAI</a:t>
            </a:r>
            <a:r>
              <a:rPr lang="en-US" sz="5400" b="1" dirty="0"/>
              <a:t> Foundation Analysis</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p:txBody>
          <a:bodyPr/>
          <a:lstStyle/>
          <a:p>
            <a:r>
              <a:rPr lang="en-US" dirty="0"/>
              <a:t>DTSE team 11/10/2020</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723C-5430-434F-B425-13FA038C1B2B}"/>
              </a:ext>
            </a:extLst>
          </p:cNvPr>
          <p:cNvSpPr>
            <a:spLocks noGrp="1"/>
          </p:cNvSpPr>
          <p:nvPr>
            <p:ph type="title"/>
          </p:nvPr>
        </p:nvSpPr>
        <p:spPr>
          <a:xfrm>
            <a:off x="838200" y="365125"/>
            <a:ext cx="10515600" cy="1325563"/>
          </a:xfrm>
        </p:spPr>
        <p:txBody>
          <a:bodyPr/>
          <a:lstStyle/>
          <a:p>
            <a:r>
              <a:rPr lang="en-US" dirty="0"/>
              <a:t>Overview of HI AI Integration</a:t>
            </a:r>
          </a:p>
        </p:txBody>
      </p:sp>
      <p:grpSp>
        <p:nvGrpSpPr>
          <p:cNvPr id="5" name="Group 4">
            <a:extLst>
              <a:ext uri="{FF2B5EF4-FFF2-40B4-BE49-F238E27FC236}">
                <a16:creationId xmlns:a16="http://schemas.microsoft.com/office/drawing/2014/main" id="{7F587F84-9F99-4375-BB50-D66AAD5CB987}"/>
              </a:ext>
            </a:extLst>
          </p:cNvPr>
          <p:cNvGrpSpPr/>
          <p:nvPr/>
        </p:nvGrpSpPr>
        <p:grpSpPr>
          <a:xfrm>
            <a:off x="502791" y="1515590"/>
            <a:ext cx="10332948" cy="5110197"/>
            <a:chOff x="502791" y="1515590"/>
            <a:chExt cx="10332948" cy="5110197"/>
          </a:xfrm>
        </p:grpSpPr>
        <p:grpSp>
          <p:nvGrpSpPr>
            <p:cNvPr id="3" name="Group 2">
              <a:extLst>
                <a:ext uri="{FF2B5EF4-FFF2-40B4-BE49-F238E27FC236}">
                  <a16:creationId xmlns:a16="http://schemas.microsoft.com/office/drawing/2014/main" id="{76D60E05-D87D-42DE-8B6C-6A7EE77DE0CC}"/>
                </a:ext>
              </a:extLst>
            </p:cNvPr>
            <p:cNvGrpSpPr/>
            <p:nvPr/>
          </p:nvGrpSpPr>
          <p:grpSpPr>
            <a:xfrm>
              <a:off x="502791" y="1515590"/>
              <a:ext cx="10332948" cy="5110197"/>
              <a:chOff x="502791" y="1515590"/>
              <a:chExt cx="10332948" cy="5110197"/>
            </a:xfrm>
          </p:grpSpPr>
          <p:grpSp>
            <p:nvGrpSpPr>
              <p:cNvPr id="44" name="Group 43">
                <a:extLst>
                  <a:ext uri="{FF2B5EF4-FFF2-40B4-BE49-F238E27FC236}">
                    <a16:creationId xmlns:a16="http://schemas.microsoft.com/office/drawing/2014/main" id="{CC4526D4-9D24-4FAA-AB20-70289372E688}"/>
                  </a:ext>
                </a:extLst>
              </p:cNvPr>
              <p:cNvGrpSpPr/>
              <p:nvPr/>
            </p:nvGrpSpPr>
            <p:grpSpPr>
              <a:xfrm>
                <a:off x="502791" y="1515590"/>
                <a:ext cx="10332948" cy="5110197"/>
                <a:chOff x="120825" y="1946416"/>
                <a:chExt cx="11684495" cy="4852791"/>
              </a:xfrm>
            </p:grpSpPr>
            <p:cxnSp>
              <p:nvCxnSpPr>
                <p:cNvPr id="45" name="直接箭头连接符 9">
                  <a:extLst>
                    <a:ext uri="{FF2B5EF4-FFF2-40B4-BE49-F238E27FC236}">
                      <a16:creationId xmlns:a16="http://schemas.microsoft.com/office/drawing/2014/main" id="{4712F397-0808-47B9-9E3B-A9C565ADE0A1}"/>
                    </a:ext>
                  </a:extLst>
                </p:cNvPr>
                <p:cNvCxnSpPr/>
                <p:nvPr/>
              </p:nvCxnSpPr>
              <p:spPr bwMode="auto">
                <a:xfrm flipV="1">
                  <a:off x="2778088" y="5780718"/>
                  <a:ext cx="1632378" cy="750"/>
                </a:xfrm>
                <a:prstGeom prst="straightConnector1">
                  <a:avLst/>
                </a:prstGeom>
                <a:noFill/>
                <a:ln w="25400" cap="flat" cmpd="sng" algn="ctr">
                  <a:solidFill>
                    <a:schemeClr val="tx1"/>
                  </a:solidFill>
                  <a:prstDash val="solid"/>
                  <a:tailEnd type="arrow"/>
                </a:ln>
                <a:effectLst>
                  <a:outerShdw blurRad="40000" dist="20000" dir="5400000" rotWithShape="0">
                    <a:srgbClr val="000000">
                      <a:alpha val="38000"/>
                    </a:srgbClr>
                  </a:outerShdw>
                </a:effectLst>
              </p:spPr>
            </p:cxnSp>
            <p:sp>
              <p:nvSpPr>
                <p:cNvPr id="46" name="圆角矩形 10">
                  <a:extLst>
                    <a:ext uri="{FF2B5EF4-FFF2-40B4-BE49-F238E27FC236}">
                      <a16:creationId xmlns:a16="http://schemas.microsoft.com/office/drawing/2014/main" id="{07EDA113-CF7E-4427-90A1-C5D594D79046}"/>
                    </a:ext>
                  </a:extLst>
                </p:cNvPr>
                <p:cNvSpPr/>
                <p:nvPr/>
              </p:nvSpPr>
              <p:spPr bwMode="auto">
                <a:xfrm>
                  <a:off x="4577837" y="4860647"/>
                  <a:ext cx="2702587" cy="1938560"/>
                </a:xfrm>
                <a:prstGeom prst="roundRect">
                  <a:avLst>
                    <a:gd name="adj" fmla="val 5403"/>
                  </a:avLst>
                </a:prstGeom>
                <a:noFill/>
                <a:ln w="12700" cap="flat" cmpd="sng" algn="ctr">
                  <a:solidFill>
                    <a:schemeClr val="tx1"/>
                  </a:solidFill>
                  <a:prstDash val="solid"/>
                </a:ln>
                <a:effectLst>
                  <a:outerShdw blurRad="50800" dist="38100" dir="2700000" algn="tl" rotWithShape="0">
                    <a:prstClr val="black">
                      <a:alpha val="40000"/>
                    </a:prstClr>
                  </a:outerShdw>
                </a:effectLst>
              </p:spPr>
              <p:txBody>
                <a:bodyPr anchor="ctr"/>
                <a:lstStyle/>
                <a:p>
                  <a:pPr marL="0" marR="0" lvl="0" indent="0" algn="ctr" defTabSz="914339"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endParaRPr>
                </a:p>
              </p:txBody>
            </p:sp>
            <p:sp>
              <p:nvSpPr>
                <p:cNvPr id="47" name="矩形 15">
                  <a:extLst>
                    <a:ext uri="{FF2B5EF4-FFF2-40B4-BE49-F238E27FC236}">
                      <a16:creationId xmlns:a16="http://schemas.microsoft.com/office/drawing/2014/main" id="{8AED1E43-BD8D-4D67-9161-A8413A40E09C}"/>
                    </a:ext>
                  </a:extLst>
                </p:cNvPr>
                <p:cNvSpPr/>
                <p:nvPr/>
              </p:nvSpPr>
              <p:spPr>
                <a:xfrm>
                  <a:off x="5147192" y="5615990"/>
                  <a:ext cx="766557" cy="307777"/>
                </a:xfrm>
                <a:prstGeom prst="rect">
                  <a:avLst/>
                </a:prstGeom>
                <a:ln>
                  <a:noFill/>
                </a:ln>
              </p:spPr>
              <p:txBody>
                <a:bodyPr wrap="none">
                  <a:spAutoFit/>
                </a:bodyPr>
                <a:lstStyle/>
                <a:p>
                  <a:pPr marL="228584" marR="0" lvl="0" indent="0" algn="ctr" defTabSz="54606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rPr>
                    <a:t>L</a:t>
                  </a:r>
                  <a:r>
                    <a:rPr kumimoji="0" lang="en-US" altLang="zh-CN" sz="1400" b="0" i="0" u="none" strike="noStrike" kern="120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rPr>
                    <a:t>oad</a:t>
                  </a:r>
                  <a:endParaRPr kumimoji="0" lang="en-US" sz="1400" b="0" i="0" u="none" strike="noStrike" kern="120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endParaRPr>
                </a:p>
              </p:txBody>
            </p:sp>
            <p:sp>
              <p:nvSpPr>
                <p:cNvPr id="48" name="圆角矩形​​ 4">
                  <a:extLst>
                    <a:ext uri="{FF2B5EF4-FFF2-40B4-BE49-F238E27FC236}">
                      <a16:creationId xmlns:a16="http://schemas.microsoft.com/office/drawing/2014/main" id="{28CC12CE-FF8E-45A1-8F0B-9CAB7BC22683}"/>
                    </a:ext>
                  </a:extLst>
                </p:cNvPr>
                <p:cNvSpPr/>
                <p:nvPr/>
              </p:nvSpPr>
              <p:spPr bwMode="auto">
                <a:xfrm>
                  <a:off x="4968375" y="5147505"/>
                  <a:ext cx="1827084" cy="403004"/>
                </a:xfrm>
                <a:prstGeom prst="roundRect">
                  <a:avLst>
                    <a:gd name="adj" fmla="val 12760"/>
                  </a:avLst>
                </a:prstGeom>
                <a:noFill/>
                <a:ln w="12700" cap="flat" cmpd="sng" algn="ctr">
                  <a:solidFill>
                    <a:schemeClr val="tx1"/>
                  </a:solidFill>
                  <a:prstDash val="solid"/>
                </a:ln>
                <a:effectLst>
                  <a:outerShdw blurRad="50800" dist="38100" dir="2700000" algn="tl" rotWithShape="0">
                    <a:prstClr val="black">
                      <a:alpha val="40000"/>
                    </a:prstClr>
                  </a:outerShdw>
                </a:effectLst>
              </p:spPr>
              <p:txBody>
                <a:bodyPr anchor="ctr"/>
                <a:lstStyle/>
                <a:p>
                  <a:pPr marL="0" marR="0" lvl="0" indent="0" algn="ctr" defTabSz="914339"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endParaRPr>
                </a:p>
                <a:p>
                  <a:pPr marL="0" marR="0" lvl="0" indent="0" algn="ctr" defTabSz="914339"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rPr>
                    <a:t>Offline Model</a:t>
                  </a:r>
                </a:p>
                <a:p>
                  <a:pPr marL="0" marR="0" lvl="0" indent="0" algn="ctr" defTabSz="914339"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endParaRPr>
                </a:p>
              </p:txBody>
            </p:sp>
            <p:sp>
              <p:nvSpPr>
                <p:cNvPr id="49" name="圆角矩形​​ 4">
                  <a:extLst>
                    <a:ext uri="{FF2B5EF4-FFF2-40B4-BE49-F238E27FC236}">
                      <a16:creationId xmlns:a16="http://schemas.microsoft.com/office/drawing/2014/main" id="{475A852D-7DDF-4EB8-9002-8C36C74BC2FD}"/>
                    </a:ext>
                  </a:extLst>
                </p:cNvPr>
                <p:cNvSpPr/>
                <p:nvPr/>
              </p:nvSpPr>
              <p:spPr bwMode="auto">
                <a:xfrm>
                  <a:off x="3444017" y="2754438"/>
                  <a:ext cx="1798417" cy="1106187"/>
                </a:xfrm>
                <a:prstGeom prst="roundRect">
                  <a:avLst>
                    <a:gd name="adj" fmla="val 12760"/>
                  </a:avLst>
                </a:prstGeom>
                <a:noFill/>
                <a:ln w="12700" cap="flat" cmpd="sng" algn="ctr">
                  <a:solidFill>
                    <a:schemeClr val="tx1"/>
                  </a:solidFill>
                  <a:prstDash val="solid"/>
                </a:ln>
                <a:effectLst>
                  <a:outerShdw blurRad="50800" dist="38100" dir="2700000" algn="tl" rotWithShape="0">
                    <a:prstClr val="black">
                      <a:alpha val="40000"/>
                    </a:prstClr>
                  </a:outerShdw>
                </a:effectLst>
              </p:spPr>
              <p:txBody>
                <a:bodyPr anchor="ctr"/>
                <a:lstStyle/>
                <a:p>
                  <a:pPr marL="0" marR="0" lvl="0" indent="0" algn="ctr" defTabSz="914339"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Model</a:t>
                  </a:r>
                </a:p>
                <a:p>
                  <a:pPr marL="0" marR="0" lvl="0" indent="0" algn="ctr" defTabSz="914339"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Conversion</a:t>
                  </a:r>
                </a:p>
                <a:p>
                  <a:pPr marL="0" marR="0" lvl="0" indent="0" algn="ctr" defTabSz="914339"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Tools</a:t>
                  </a:r>
                </a:p>
              </p:txBody>
            </p:sp>
            <p:sp>
              <p:nvSpPr>
                <p:cNvPr id="50" name="圆角矩形​​ 4">
                  <a:extLst>
                    <a:ext uri="{FF2B5EF4-FFF2-40B4-BE49-F238E27FC236}">
                      <a16:creationId xmlns:a16="http://schemas.microsoft.com/office/drawing/2014/main" id="{25953516-5A06-4B8E-8ADE-4062E0B678E1}"/>
                    </a:ext>
                  </a:extLst>
                </p:cNvPr>
                <p:cNvSpPr/>
                <p:nvPr/>
              </p:nvSpPr>
              <p:spPr bwMode="auto">
                <a:xfrm>
                  <a:off x="10006903" y="2754438"/>
                  <a:ext cx="1798417" cy="1106187"/>
                </a:xfrm>
                <a:prstGeom prst="roundRect">
                  <a:avLst>
                    <a:gd name="adj" fmla="val 12760"/>
                  </a:avLst>
                </a:prstGeom>
                <a:noFill/>
                <a:ln w="12700" cap="flat" cmpd="sng" algn="ctr">
                  <a:solidFill>
                    <a:schemeClr val="tx1"/>
                  </a:solidFill>
                  <a:prstDash val="solid"/>
                </a:ln>
                <a:effectLst>
                  <a:outerShdw blurRad="50800" dist="38100" dir="2700000" algn="tl" rotWithShape="0">
                    <a:prstClr val="black">
                      <a:alpha val="40000"/>
                    </a:prstClr>
                  </a:outerShdw>
                </a:effectLst>
              </p:spPr>
              <p:txBody>
                <a:bodyPr anchor="ctr"/>
                <a:lstStyle/>
                <a:p>
                  <a:pPr marL="0" marR="0" lvl="0" indent="0" algn="ctr" defTabSz="914339"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APK</a:t>
                  </a:r>
                  <a:endParaRPr kumimoji="0" lang="en-US" altLang="zh-CN" sz="2000" b="0" i="0" u="none" strike="noStrike" kern="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endParaRPr>
                </a:p>
              </p:txBody>
            </p:sp>
            <p:pic>
              <p:nvPicPr>
                <p:cNvPr id="51" name="图片 39">
                  <a:extLst>
                    <a:ext uri="{FF2B5EF4-FFF2-40B4-BE49-F238E27FC236}">
                      <a16:creationId xmlns:a16="http://schemas.microsoft.com/office/drawing/2014/main" id="{C0615D0D-4B5C-47E7-8CB4-DDD58766D6DE}"/>
                    </a:ext>
                  </a:extLst>
                </p:cNvPr>
                <p:cNvPicPr>
                  <a:picLocks noChangeAspect="1"/>
                </p:cNvPicPr>
                <p:nvPr/>
              </p:nvPicPr>
              <p:blipFill>
                <a:blip r:embed="rId2"/>
                <a:stretch>
                  <a:fillRect/>
                </a:stretch>
              </p:blipFill>
              <p:spPr>
                <a:xfrm>
                  <a:off x="618302" y="2770904"/>
                  <a:ext cx="1460389" cy="1077948"/>
                </a:xfrm>
                <a:prstGeom prst="roundRect">
                  <a:avLst/>
                </a:prstGeom>
                <a:ln>
                  <a:solidFill>
                    <a:schemeClr val="tx1"/>
                  </a:solidFill>
                </a:ln>
              </p:spPr>
            </p:pic>
            <p:cxnSp>
              <p:nvCxnSpPr>
                <p:cNvPr id="52" name="直接箭头连接符 3">
                  <a:extLst>
                    <a:ext uri="{FF2B5EF4-FFF2-40B4-BE49-F238E27FC236}">
                      <a16:creationId xmlns:a16="http://schemas.microsoft.com/office/drawing/2014/main" id="{429A0609-AEFA-4FBA-9433-C187B10DEB1C}"/>
                    </a:ext>
                  </a:extLst>
                </p:cNvPr>
                <p:cNvCxnSpPr/>
                <p:nvPr/>
              </p:nvCxnSpPr>
              <p:spPr>
                <a:xfrm flipV="1">
                  <a:off x="2119963" y="3398733"/>
                  <a:ext cx="1231705" cy="1427"/>
                </a:xfrm>
                <a:prstGeom prst="straightConnector1">
                  <a:avLst/>
                </a:prstGeom>
                <a:noFill/>
                <a:ln w="25400" cap="flat" cmpd="sng" algn="ctr">
                  <a:solidFill>
                    <a:schemeClr val="tx1"/>
                  </a:solidFill>
                  <a:prstDash val="solid"/>
                  <a:tailEnd type="arrow"/>
                </a:ln>
                <a:effectLst>
                  <a:outerShdw blurRad="40000" dist="20000" dir="5400000" rotWithShape="0">
                    <a:srgbClr val="000000">
                      <a:alpha val="38000"/>
                    </a:srgbClr>
                  </a:outerShdw>
                </a:effectLst>
              </p:spPr>
            </p:cxnSp>
            <p:cxnSp>
              <p:nvCxnSpPr>
                <p:cNvPr id="53" name="直接箭头连接符 12">
                  <a:extLst>
                    <a:ext uri="{FF2B5EF4-FFF2-40B4-BE49-F238E27FC236}">
                      <a16:creationId xmlns:a16="http://schemas.microsoft.com/office/drawing/2014/main" id="{2484F919-6D82-4C73-869D-5ED5CA93CDD4}"/>
                    </a:ext>
                  </a:extLst>
                </p:cNvPr>
                <p:cNvCxnSpPr/>
                <p:nvPr/>
              </p:nvCxnSpPr>
              <p:spPr>
                <a:xfrm flipV="1">
                  <a:off x="5316464" y="3398733"/>
                  <a:ext cx="1231705" cy="1427"/>
                </a:xfrm>
                <a:prstGeom prst="straightConnector1">
                  <a:avLst/>
                </a:prstGeom>
                <a:noFill/>
                <a:ln w="25400" cap="flat" cmpd="sng" algn="ctr">
                  <a:solidFill>
                    <a:schemeClr val="tx1"/>
                  </a:solidFill>
                  <a:prstDash val="solid"/>
                  <a:tailEnd type="arrow"/>
                </a:ln>
                <a:effectLst>
                  <a:outerShdw blurRad="40000" dist="20000" dir="5400000" rotWithShape="0">
                    <a:srgbClr val="000000">
                      <a:alpha val="38000"/>
                    </a:srgbClr>
                  </a:outerShdw>
                </a:effectLst>
              </p:spPr>
            </p:cxnSp>
            <p:sp>
              <p:nvSpPr>
                <p:cNvPr id="54" name="圆角矩形​​ 4">
                  <a:extLst>
                    <a:ext uri="{FF2B5EF4-FFF2-40B4-BE49-F238E27FC236}">
                      <a16:creationId xmlns:a16="http://schemas.microsoft.com/office/drawing/2014/main" id="{3DBA0397-E7CE-43D4-AC83-557A4B8E7D0C}"/>
                    </a:ext>
                  </a:extLst>
                </p:cNvPr>
                <p:cNvSpPr/>
                <p:nvPr/>
              </p:nvSpPr>
              <p:spPr bwMode="auto">
                <a:xfrm>
                  <a:off x="6676891" y="2754438"/>
                  <a:ext cx="1798417" cy="1106187"/>
                </a:xfrm>
                <a:prstGeom prst="roundRect">
                  <a:avLst>
                    <a:gd name="adj" fmla="val 12760"/>
                  </a:avLst>
                </a:prstGeom>
                <a:noFill/>
                <a:ln w="12700" cap="flat" cmpd="sng" algn="ctr">
                  <a:solidFill>
                    <a:schemeClr val="tx1"/>
                  </a:solidFill>
                  <a:prstDash val="solid"/>
                </a:ln>
                <a:effectLst>
                  <a:outerShdw blurRad="50800" dist="38100" dir="2700000" algn="tl" rotWithShape="0">
                    <a:prstClr val="black">
                      <a:alpha val="40000"/>
                    </a:prstClr>
                  </a:outerShdw>
                </a:effectLst>
              </p:spPr>
              <p:txBody>
                <a:bodyPr anchor="ctr"/>
                <a:lstStyle/>
                <a:p>
                  <a:pPr marL="0" marR="0" lvl="0" indent="0" algn="ctr" defTabSz="914339"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endParaRPr>
                </a:p>
                <a:p>
                  <a:pPr marL="0" marR="0" lvl="0" indent="0" algn="ctr" defTabSz="914339"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Offline</a:t>
                  </a:r>
                </a:p>
                <a:p>
                  <a:pPr marL="0" marR="0" lvl="0" indent="0" algn="ctr" defTabSz="914339"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Model</a:t>
                  </a:r>
                </a:p>
                <a:p>
                  <a:pPr marL="0" marR="0" lvl="0" indent="0" algn="ctr" defTabSz="914339"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endParaRPr>
                </a:p>
              </p:txBody>
            </p:sp>
            <p:sp>
              <p:nvSpPr>
                <p:cNvPr id="55" name="矩形 26">
                  <a:extLst>
                    <a:ext uri="{FF2B5EF4-FFF2-40B4-BE49-F238E27FC236}">
                      <a16:creationId xmlns:a16="http://schemas.microsoft.com/office/drawing/2014/main" id="{2E6A5E07-8174-4EFC-8AE1-965C3201556E}"/>
                    </a:ext>
                  </a:extLst>
                </p:cNvPr>
                <p:cNvSpPr/>
                <p:nvPr/>
              </p:nvSpPr>
              <p:spPr>
                <a:xfrm>
                  <a:off x="8651967" y="2930297"/>
                  <a:ext cx="1354936" cy="464674"/>
                </a:xfrm>
                <a:prstGeom prst="rect">
                  <a:avLst/>
                </a:prstGeom>
                <a:ln>
                  <a:noFill/>
                </a:ln>
              </p:spPr>
              <p:txBody>
                <a:bodyPr wrap="square">
                  <a:spAutoFit/>
                </a:bodyPr>
                <a:lstStyle/>
                <a:p>
                  <a:pPr marL="0" marR="0" lvl="0" indent="0" algn="l" defTabSz="409547" rtl="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Integrate</a:t>
                  </a:r>
                  <a:endParaRPr kumimoji="0" lang="en-US" sz="1800" b="0" i="0" u="none" strike="noStrike" kern="0" cap="none" spc="0" normalizeH="0" baseline="0" noProof="0" dirty="0">
                    <a:ln>
                      <a:noFill/>
                    </a:ln>
                    <a:solidFill>
                      <a:prstClr val="black"/>
                    </a:solidFill>
                    <a:effectLst/>
                    <a:uLnTx/>
                    <a:uFillTx/>
                    <a:latin typeface="Huawei Font" panose="020C0503030203020204" pitchFamily="34" charset="0"/>
                    <a:ea typeface="微软雅黑" pitchFamily="34" charset="-122"/>
                    <a:cs typeface="Huawei Font" panose="020C0503030203020204" pitchFamily="34" charset="0"/>
                    <a:sym typeface="Arial" panose="020B0604020202020204" pitchFamily="34" charset="0"/>
                  </a:endParaRPr>
                </a:p>
              </p:txBody>
            </p:sp>
            <p:cxnSp>
              <p:nvCxnSpPr>
                <p:cNvPr id="56" name="直接箭头连接符 12">
                  <a:extLst>
                    <a:ext uri="{FF2B5EF4-FFF2-40B4-BE49-F238E27FC236}">
                      <a16:creationId xmlns:a16="http://schemas.microsoft.com/office/drawing/2014/main" id="{252BF7AF-107D-4E67-AF5B-7D781CBFC71A}"/>
                    </a:ext>
                  </a:extLst>
                </p:cNvPr>
                <p:cNvCxnSpPr/>
                <p:nvPr/>
              </p:nvCxnSpPr>
              <p:spPr>
                <a:xfrm flipV="1">
                  <a:off x="8605742" y="3398733"/>
                  <a:ext cx="1231705" cy="1427"/>
                </a:xfrm>
                <a:prstGeom prst="straightConnector1">
                  <a:avLst/>
                </a:prstGeom>
                <a:noFill/>
                <a:ln w="25400" cap="flat" cmpd="sng" algn="ctr">
                  <a:solidFill>
                    <a:schemeClr val="tx1"/>
                  </a:solidFill>
                  <a:prstDash val="solid"/>
                  <a:tailEnd type="arrow"/>
                </a:ln>
                <a:effectLst>
                  <a:outerShdw blurRad="40000" dist="20000" dir="5400000" rotWithShape="0">
                    <a:srgbClr val="000000">
                      <a:alpha val="38000"/>
                    </a:srgbClr>
                  </a:outerShdw>
                </a:effectLst>
              </p:spPr>
            </p:cxnSp>
            <p:sp>
              <p:nvSpPr>
                <p:cNvPr id="57" name="文本框 2">
                  <a:extLst>
                    <a:ext uri="{FF2B5EF4-FFF2-40B4-BE49-F238E27FC236}">
                      <a16:creationId xmlns:a16="http://schemas.microsoft.com/office/drawing/2014/main" id="{11ADA982-46F6-441A-A933-7BB038D045FC}"/>
                    </a:ext>
                  </a:extLst>
                </p:cNvPr>
                <p:cNvSpPr txBox="1"/>
                <p:nvPr/>
              </p:nvSpPr>
              <p:spPr>
                <a:xfrm>
                  <a:off x="236523" y="1946416"/>
                  <a:ext cx="1910862" cy="46467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rPr>
                    <a:t>Development</a:t>
                  </a:r>
                  <a:endParaRPr kumimoji="0" lang="zh-CN" altLang="en-US" sz="1800" b="1" i="0" u="none" strike="noStrike" kern="120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endParaRPr>
                </a:p>
              </p:txBody>
            </p:sp>
            <p:sp>
              <p:nvSpPr>
                <p:cNvPr id="58" name="文本框 26">
                  <a:extLst>
                    <a:ext uri="{FF2B5EF4-FFF2-40B4-BE49-F238E27FC236}">
                      <a16:creationId xmlns:a16="http://schemas.microsoft.com/office/drawing/2014/main" id="{1620AEFC-7D6A-4485-A6AC-649F08E1F5B0}"/>
                    </a:ext>
                  </a:extLst>
                </p:cNvPr>
                <p:cNvSpPr txBox="1"/>
                <p:nvPr/>
              </p:nvSpPr>
              <p:spPr>
                <a:xfrm>
                  <a:off x="120825" y="4412283"/>
                  <a:ext cx="2191863" cy="350728"/>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rPr>
                    <a:t>Run-time</a:t>
                  </a:r>
                  <a:endParaRPr kumimoji="0" lang="zh-CN" altLang="en-US" sz="1800" b="1" i="0" u="none" strike="noStrike" kern="120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endParaRPr>
                </a:p>
              </p:txBody>
            </p:sp>
            <p:sp>
              <p:nvSpPr>
                <p:cNvPr id="59" name="圆角矩形​​ 4">
                  <a:extLst>
                    <a:ext uri="{FF2B5EF4-FFF2-40B4-BE49-F238E27FC236}">
                      <a16:creationId xmlns:a16="http://schemas.microsoft.com/office/drawing/2014/main" id="{9DBC1376-0158-4BF2-89CE-408F80681172}"/>
                    </a:ext>
                  </a:extLst>
                </p:cNvPr>
                <p:cNvSpPr/>
                <p:nvPr/>
              </p:nvSpPr>
              <p:spPr bwMode="auto">
                <a:xfrm>
                  <a:off x="4968375" y="6023239"/>
                  <a:ext cx="1827084" cy="403004"/>
                </a:xfrm>
                <a:prstGeom prst="roundRect">
                  <a:avLst>
                    <a:gd name="adj" fmla="val 12760"/>
                  </a:avLst>
                </a:prstGeom>
                <a:noFill/>
                <a:ln w="12700" cap="flat" cmpd="sng" algn="ctr">
                  <a:solidFill>
                    <a:schemeClr val="tx1"/>
                  </a:solidFill>
                  <a:prstDash val="solid"/>
                </a:ln>
                <a:effectLst>
                  <a:outerShdw blurRad="50800" dist="38100" dir="2700000" algn="tl" rotWithShape="0">
                    <a:prstClr val="black">
                      <a:alpha val="40000"/>
                    </a:prstClr>
                  </a:outerShdw>
                </a:effectLst>
              </p:spPr>
              <p:txBody>
                <a:bodyPr anchor="ctr"/>
                <a:lstStyle/>
                <a:p>
                  <a:pPr marL="0" marR="0" lvl="0" indent="0" algn="ctr" defTabSz="914339"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endParaRPr>
                </a:p>
                <a:p>
                  <a:pPr marL="0" marR="0" lvl="0" indent="0" algn="ctr" defTabSz="914339"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rPr>
                    <a:t>NPU</a:t>
                  </a:r>
                </a:p>
                <a:p>
                  <a:pPr marL="0" marR="0" lvl="0" indent="0" algn="ctr" defTabSz="914339"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endParaRPr>
                </a:p>
              </p:txBody>
            </p:sp>
            <p:cxnSp>
              <p:nvCxnSpPr>
                <p:cNvPr id="60" name="直接箭头连接符 8">
                  <a:extLst>
                    <a:ext uri="{FF2B5EF4-FFF2-40B4-BE49-F238E27FC236}">
                      <a16:creationId xmlns:a16="http://schemas.microsoft.com/office/drawing/2014/main" id="{DA015720-98A2-4B93-B745-21A029FE1565}"/>
                    </a:ext>
                  </a:extLst>
                </p:cNvPr>
                <p:cNvCxnSpPr>
                  <a:stCxn id="48" idx="2"/>
                  <a:endCxn id="59" idx="0"/>
                </p:cNvCxnSpPr>
                <p:nvPr/>
              </p:nvCxnSpPr>
              <p:spPr>
                <a:xfrm>
                  <a:off x="5881917" y="5550509"/>
                  <a:ext cx="0" cy="472730"/>
                </a:xfrm>
                <a:prstGeom prst="straightConnector1">
                  <a:avLst/>
                </a:prstGeom>
                <a:noFill/>
                <a:ln w="25400" cap="flat" cmpd="sng" algn="ctr">
                  <a:solidFill>
                    <a:schemeClr val="tx1"/>
                  </a:solidFill>
                  <a:prstDash val="solid"/>
                  <a:tailEnd type="arrow"/>
                </a:ln>
                <a:effectLst>
                  <a:outerShdw blurRad="40000" dist="20000" dir="5400000" rotWithShape="0">
                    <a:srgbClr val="000000">
                      <a:alpha val="38000"/>
                    </a:srgbClr>
                  </a:outerShdw>
                </a:effectLst>
              </p:spPr>
            </p:cxnSp>
            <p:cxnSp>
              <p:nvCxnSpPr>
                <p:cNvPr id="61" name="直接箭头连接符 9">
                  <a:extLst>
                    <a:ext uri="{FF2B5EF4-FFF2-40B4-BE49-F238E27FC236}">
                      <a16:creationId xmlns:a16="http://schemas.microsoft.com/office/drawing/2014/main" id="{3A2C8EC1-E7A2-4708-865C-FFA995F0270D}"/>
                    </a:ext>
                  </a:extLst>
                </p:cNvPr>
                <p:cNvCxnSpPr/>
                <p:nvPr/>
              </p:nvCxnSpPr>
              <p:spPr bwMode="auto">
                <a:xfrm flipV="1">
                  <a:off x="7836813" y="5829927"/>
                  <a:ext cx="1632378" cy="750"/>
                </a:xfrm>
                <a:prstGeom prst="straightConnector1">
                  <a:avLst/>
                </a:prstGeom>
                <a:noFill/>
                <a:ln w="25400" cap="flat" cmpd="sng" algn="ctr">
                  <a:solidFill>
                    <a:schemeClr val="tx1"/>
                  </a:solidFill>
                  <a:prstDash val="solid"/>
                  <a:tailEnd type="arrow"/>
                </a:ln>
                <a:effectLst>
                  <a:outerShdw blurRad="40000" dist="20000" dir="5400000" rotWithShape="0">
                    <a:srgbClr val="000000">
                      <a:alpha val="38000"/>
                    </a:srgbClr>
                  </a:outerShdw>
                </a:effectLst>
              </p:spPr>
            </p:cxnSp>
            <p:sp>
              <p:nvSpPr>
                <p:cNvPr id="62" name="圆角矩形​​ 4">
                  <a:extLst>
                    <a:ext uri="{FF2B5EF4-FFF2-40B4-BE49-F238E27FC236}">
                      <a16:creationId xmlns:a16="http://schemas.microsoft.com/office/drawing/2014/main" id="{77E4F452-9B1B-46D4-95DA-CF480AFB1E4B}"/>
                    </a:ext>
                  </a:extLst>
                </p:cNvPr>
                <p:cNvSpPr/>
                <p:nvPr/>
              </p:nvSpPr>
              <p:spPr bwMode="auto">
                <a:xfrm>
                  <a:off x="698715" y="5178850"/>
                  <a:ext cx="1798417" cy="1106187"/>
                </a:xfrm>
                <a:prstGeom prst="roundRect">
                  <a:avLst>
                    <a:gd name="adj" fmla="val 12760"/>
                  </a:avLst>
                </a:prstGeom>
                <a:noFill/>
                <a:ln w="12700" cap="flat" cmpd="sng" algn="ctr">
                  <a:solidFill>
                    <a:schemeClr val="tx1"/>
                  </a:solidFill>
                  <a:prstDash val="solid"/>
                </a:ln>
                <a:effectLst>
                  <a:outerShdw blurRad="50800" dist="38100" dir="2700000" algn="tl" rotWithShape="0">
                    <a:prstClr val="black">
                      <a:alpha val="40000"/>
                    </a:prstClr>
                  </a:outerShdw>
                </a:effectLst>
              </p:spPr>
              <p:txBody>
                <a:bodyPr anchor="ctr"/>
                <a:lstStyle/>
                <a:p>
                  <a:pPr marL="0" marR="0" lvl="0" indent="0" algn="ctr" defTabSz="914339"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Input data</a:t>
                  </a:r>
                </a:p>
              </p:txBody>
            </p:sp>
            <p:sp>
              <p:nvSpPr>
                <p:cNvPr id="63" name="圆角矩形​​ 4">
                  <a:extLst>
                    <a:ext uri="{FF2B5EF4-FFF2-40B4-BE49-F238E27FC236}">
                      <a16:creationId xmlns:a16="http://schemas.microsoft.com/office/drawing/2014/main" id="{D754264F-62C0-4469-803F-C086A15C1F7A}"/>
                    </a:ext>
                  </a:extLst>
                </p:cNvPr>
                <p:cNvSpPr/>
                <p:nvPr/>
              </p:nvSpPr>
              <p:spPr bwMode="auto">
                <a:xfrm>
                  <a:off x="9802124" y="5178849"/>
                  <a:ext cx="1798417" cy="1106187"/>
                </a:xfrm>
                <a:prstGeom prst="roundRect">
                  <a:avLst>
                    <a:gd name="adj" fmla="val 12760"/>
                  </a:avLst>
                </a:prstGeom>
                <a:noFill/>
                <a:ln w="12700" cap="flat" cmpd="sng" algn="ctr">
                  <a:solidFill>
                    <a:schemeClr val="tx1"/>
                  </a:solidFill>
                  <a:prstDash val="solid"/>
                </a:ln>
                <a:effectLst>
                  <a:outerShdw blurRad="50800" dist="38100" dir="2700000" algn="tl" rotWithShape="0">
                    <a:prstClr val="black">
                      <a:alpha val="40000"/>
                    </a:prstClr>
                  </a:outerShdw>
                </a:effectLst>
              </p:spPr>
              <p:txBody>
                <a:bodyPr anchor="ctr"/>
                <a:lstStyle/>
                <a:p>
                  <a:pPr marL="0" marR="0" lvl="0" indent="0" algn="ctr" defTabSz="914339"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Output data</a:t>
                  </a:r>
                  <a:endParaRPr kumimoji="0" lang="en-US" altLang="zh-CN" sz="2000" b="0" i="0" u="none" strike="noStrike" kern="0" cap="none" spc="0" normalizeH="0" baseline="0" noProof="0" dirty="0">
                    <a:ln>
                      <a:noFill/>
                    </a:ln>
                    <a:solidFill>
                      <a:prstClr val="black"/>
                    </a:solidFill>
                    <a:effectLst/>
                    <a:uLnTx/>
                    <a:uFillTx/>
                    <a:latin typeface="Huawei Font" panose="020C0503030203020204" pitchFamily="34" charset="0"/>
                    <a:ea typeface="微软雅黑" panose="020B0503020204020204" pitchFamily="34" charset="-122"/>
                    <a:cs typeface="Huawei Font" panose="020C0503030203020204" pitchFamily="34" charset="0"/>
                    <a:sym typeface="Arial" panose="020B0604020202020204" pitchFamily="34" charset="0"/>
                  </a:endParaRPr>
                </a:p>
              </p:txBody>
            </p:sp>
          </p:grpSp>
          <p:sp>
            <p:nvSpPr>
              <p:cNvPr id="66" name="矩形 26">
                <a:extLst>
                  <a:ext uri="{FF2B5EF4-FFF2-40B4-BE49-F238E27FC236}">
                    <a16:creationId xmlns:a16="http://schemas.microsoft.com/office/drawing/2014/main" id="{E6A4C3E2-3312-44BB-97AC-EBF3B9232088}"/>
                  </a:ext>
                </a:extLst>
              </p:cNvPr>
              <p:cNvSpPr/>
              <p:nvPr/>
            </p:nvSpPr>
            <p:spPr>
              <a:xfrm>
                <a:off x="2887707" y="5036314"/>
                <a:ext cx="1285998" cy="830997"/>
              </a:xfrm>
              <a:prstGeom prst="rect">
                <a:avLst/>
              </a:prstGeom>
              <a:ln>
                <a:noFill/>
              </a:ln>
            </p:spPr>
            <p:txBody>
              <a:bodyPr wrap="square">
                <a:spAutoFit/>
              </a:bodyPr>
              <a:lstStyle/>
              <a:p>
                <a:pPr marL="0" marR="0" lvl="0" indent="0" algn="l" defTabSz="409547" rtl="0" eaLnBrk="0" fontAlgn="auto" latinLnBrk="0" hangingPunct="0">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Pre-Process</a:t>
                </a:r>
              </a:p>
              <a:p>
                <a:pPr marL="0" marR="0" lvl="0" indent="0" algn="l" defTabSz="409547" rtl="0" eaLnBrk="0" fontAlgn="auto" latinLnBrk="0" hangingPunct="0">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Binding (HIAI Compatible)</a:t>
                </a:r>
                <a:endParaRPr kumimoji="0" lang="en-US" sz="1600" b="0" i="0" u="none" strike="noStrike" kern="0" cap="none" spc="0" normalizeH="0" baseline="0" noProof="0" dirty="0">
                  <a:ln>
                    <a:noFill/>
                  </a:ln>
                  <a:solidFill>
                    <a:prstClr val="black"/>
                  </a:solidFill>
                  <a:effectLst/>
                  <a:uLnTx/>
                  <a:uFillTx/>
                  <a:latin typeface="Huawei Font" panose="020C0503030203020204" pitchFamily="34" charset="0"/>
                  <a:ea typeface="微软雅黑" pitchFamily="34" charset="-122"/>
                  <a:cs typeface="Huawei Font" panose="020C0503030203020204" pitchFamily="34" charset="0"/>
                  <a:sym typeface="Arial" panose="020B0604020202020204" pitchFamily="34" charset="0"/>
                </a:endParaRPr>
              </a:p>
            </p:txBody>
          </p:sp>
          <p:sp>
            <p:nvSpPr>
              <p:cNvPr id="67" name="矩形 26">
                <a:extLst>
                  <a:ext uri="{FF2B5EF4-FFF2-40B4-BE49-F238E27FC236}">
                    <a16:creationId xmlns:a16="http://schemas.microsoft.com/office/drawing/2014/main" id="{D7FD51B9-3298-4946-89A8-6D1A76BC5A41}"/>
                  </a:ext>
                </a:extLst>
              </p:cNvPr>
              <p:cNvSpPr/>
              <p:nvPr/>
            </p:nvSpPr>
            <p:spPr>
              <a:xfrm>
                <a:off x="7210639" y="5086413"/>
                <a:ext cx="1884852" cy="830997"/>
              </a:xfrm>
              <a:prstGeom prst="rect">
                <a:avLst/>
              </a:prstGeom>
              <a:ln>
                <a:noFill/>
              </a:ln>
            </p:spPr>
            <p:txBody>
              <a:bodyPr wrap="square">
                <a:spAutoFit/>
              </a:bodyPr>
              <a:lstStyle/>
              <a:p>
                <a:pPr marL="0" marR="0" lvl="0" indent="0" algn="l" defTabSz="409547" rtl="0" eaLnBrk="0" fontAlgn="auto" latinLnBrk="0" hangingPunct="0">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Post-Process</a:t>
                </a:r>
              </a:p>
              <a:p>
                <a:pPr marL="0" marR="0" lvl="0" indent="0" algn="l" defTabSz="409547" rtl="0" eaLnBrk="0" fontAlgn="auto" latinLnBrk="0" hangingPunct="0">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Binding</a:t>
                </a:r>
              </a:p>
              <a:p>
                <a:pPr marL="0" marR="0" lvl="0" indent="0" algn="l" defTabSz="409547" rtl="0" eaLnBrk="0" fontAlgn="auto" latinLnBrk="0" hangingPunct="0">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 (HIAI Compatible)</a:t>
                </a:r>
                <a:endParaRPr kumimoji="0" lang="en-US" sz="1600" b="0" i="0" u="none" strike="noStrike" kern="0" cap="none" spc="0" normalizeH="0" baseline="0" noProof="0" dirty="0">
                  <a:ln>
                    <a:noFill/>
                  </a:ln>
                  <a:solidFill>
                    <a:prstClr val="black"/>
                  </a:solidFill>
                  <a:effectLst/>
                  <a:uLnTx/>
                  <a:uFillTx/>
                  <a:latin typeface="Huawei Font" panose="020C0503030203020204" pitchFamily="34" charset="0"/>
                  <a:ea typeface="微软雅黑" pitchFamily="34" charset="-122"/>
                  <a:cs typeface="Huawei Font" panose="020C0503030203020204" pitchFamily="34" charset="0"/>
                  <a:sym typeface="Arial" panose="020B0604020202020204" pitchFamily="34" charset="0"/>
                </a:endParaRPr>
              </a:p>
            </p:txBody>
          </p:sp>
        </p:grpSp>
        <p:grpSp>
          <p:nvGrpSpPr>
            <p:cNvPr id="4" name="Group 3">
              <a:extLst>
                <a:ext uri="{FF2B5EF4-FFF2-40B4-BE49-F238E27FC236}">
                  <a16:creationId xmlns:a16="http://schemas.microsoft.com/office/drawing/2014/main" id="{FC3B995C-9AA1-41F5-AB42-F491C852A893}"/>
                </a:ext>
              </a:extLst>
            </p:cNvPr>
            <p:cNvGrpSpPr/>
            <p:nvPr/>
          </p:nvGrpSpPr>
          <p:grpSpPr>
            <a:xfrm>
              <a:off x="964117" y="1998483"/>
              <a:ext cx="7083018" cy="1010174"/>
              <a:chOff x="964117" y="1998483"/>
              <a:chExt cx="7083018" cy="1010174"/>
            </a:xfrm>
          </p:grpSpPr>
          <p:sp>
            <p:nvSpPr>
              <p:cNvPr id="64" name="矩形 26">
                <a:extLst>
                  <a:ext uri="{FF2B5EF4-FFF2-40B4-BE49-F238E27FC236}">
                    <a16:creationId xmlns:a16="http://schemas.microsoft.com/office/drawing/2014/main" id="{B556C175-10ED-4ED0-98DA-F50C0BCF8C61}"/>
                  </a:ext>
                </a:extLst>
              </p:cNvPr>
              <p:cNvSpPr/>
              <p:nvPr/>
            </p:nvSpPr>
            <p:spPr>
              <a:xfrm>
                <a:off x="964117" y="2064346"/>
                <a:ext cx="1689832" cy="369332"/>
              </a:xfrm>
              <a:prstGeom prst="rect">
                <a:avLst/>
              </a:prstGeom>
              <a:ln>
                <a:noFill/>
              </a:ln>
            </p:spPr>
            <p:txBody>
              <a:bodyPr wrap="square">
                <a:spAutoFit/>
              </a:bodyPr>
              <a:lstStyle/>
              <a:p>
                <a:pPr marL="0" marR="0" lvl="0" indent="0" algn="l" defTabSz="409547" rtl="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TensorFlow </a:t>
                </a:r>
                <a:endParaRPr kumimoji="0" lang="en-US" sz="1800" b="0" i="0" u="none" strike="noStrike" kern="0" cap="none" spc="0" normalizeH="0" baseline="0" noProof="0" dirty="0">
                  <a:ln>
                    <a:noFill/>
                  </a:ln>
                  <a:solidFill>
                    <a:prstClr val="black"/>
                  </a:solidFill>
                  <a:effectLst/>
                  <a:uLnTx/>
                  <a:uFillTx/>
                  <a:latin typeface="Huawei Font" panose="020C0503030203020204" pitchFamily="34" charset="0"/>
                  <a:ea typeface="微软雅黑" pitchFamily="34" charset="-122"/>
                  <a:cs typeface="Huawei Font" panose="020C0503030203020204" pitchFamily="34" charset="0"/>
                  <a:sym typeface="Arial" panose="020B0604020202020204" pitchFamily="34" charset="0"/>
                </a:endParaRPr>
              </a:p>
            </p:txBody>
          </p:sp>
          <p:sp>
            <p:nvSpPr>
              <p:cNvPr id="65" name="矩形 26">
                <a:extLst>
                  <a:ext uri="{FF2B5EF4-FFF2-40B4-BE49-F238E27FC236}">
                    <a16:creationId xmlns:a16="http://schemas.microsoft.com/office/drawing/2014/main" id="{D939CBCE-4580-428A-B9A1-AD19C234A7A2}"/>
                  </a:ext>
                </a:extLst>
              </p:cNvPr>
              <p:cNvSpPr/>
              <p:nvPr/>
            </p:nvSpPr>
            <p:spPr>
              <a:xfrm>
                <a:off x="6848925" y="1998483"/>
                <a:ext cx="1198210" cy="369332"/>
              </a:xfrm>
              <a:prstGeom prst="rect">
                <a:avLst/>
              </a:prstGeom>
              <a:ln>
                <a:noFill/>
              </a:ln>
            </p:spPr>
            <p:txBody>
              <a:bodyPr wrap="square">
                <a:spAutoFit/>
              </a:bodyPr>
              <a:lstStyle/>
              <a:p>
                <a:pPr marL="0" marR="0" lvl="0" indent="0" algn="l" defTabSz="409547" rtl="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HIAI</a:t>
                </a:r>
                <a:endParaRPr kumimoji="0" lang="en-US" sz="1800" b="0" i="0" u="none" strike="noStrike" kern="0" cap="none" spc="0" normalizeH="0" baseline="0" noProof="0" dirty="0">
                  <a:ln>
                    <a:noFill/>
                  </a:ln>
                  <a:solidFill>
                    <a:prstClr val="black"/>
                  </a:solidFill>
                  <a:effectLst/>
                  <a:uLnTx/>
                  <a:uFillTx/>
                  <a:latin typeface="Huawei Font" panose="020C0503030203020204" pitchFamily="34" charset="0"/>
                  <a:ea typeface="微软雅黑" pitchFamily="34" charset="-122"/>
                  <a:cs typeface="Huawei Font" panose="020C0503030203020204" pitchFamily="34" charset="0"/>
                  <a:sym typeface="Arial" panose="020B0604020202020204" pitchFamily="34" charset="0"/>
                </a:endParaRPr>
              </a:p>
            </p:txBody>
          </p:sp>
          <p:sp>
            <p:nvSpPr>
              <p:cNvPr id="28" name="矩形 26">
                <a:extLst>
                  <a:ext uri="{FF2B5EF4-FFF2-40B4-BE49-F238E27FC236}">
                    <a16:creationId xmlns:a16="http://schemas.microsoft.com/office/drawing/2014/main" id="{5B49ADE7-915C-4EDE-9E06-3017569FB69D}"/>
                  </a:ext>
                </a:extLst>
              </p:cNvPr>
              <p:cNvSpPr/>
              <p:nvPr/>
            </p:nvSpPr>
            <p:spPr>
              <a:xfrm>
                <a:off x="2225459" y="2639325"/>
                <a:ext cx="1285998" cy="369332"/>
              </a:xfrm>
              <a:prstGeom prst="rect">
                <a:avLst/>
              </a:prstGeom>
              <a:ln>
                <a:noFill/>
              </a:ln>
            </p:spPr>
            <p:txBody>
              <a:bodyPr wrap="square">
                <a:spAutoFit/>
              </a:bodyPr>
              <a:lstStyle/>
              <a:p>
                <a:pPr marL="0" marR="0" lvl="0" indent="0" algn="l" defTabSz="409547" rtl="0" eaLnBrk="0"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black"/>
                    </a:solidFill>
                    <a:effectLst/>
                    <a:uLnTx/>
                    <a:uFillTx/>
                    <a:latin typeface="Huawei Font" panose="020C0503030203020204" pitchFamily="34" charset="0"/>
                    <a:ea typeface="等线" panose="02010600030101010101" pitchFamily="2" charset="-122"/>
                    <a:cs typeface="Huawei Font" panose="020C0503030203020204" pitchFamily="34" charset="0"/>
                    <a:sym typeface="Arial" panose="020B0604020202020204" pitchFamily="34" charset="0"/>
                  </a:rPr>
                  <a:t>Parameter</a:t>
                </a:r>
                <a:endParaRPr kumimoji="0" lang="en-US" sz="1800" b="0" i="0" u="none" strike="noStrike" kern="0" cap="none" spc="0" normalizeH="0" baseline="0" noProof="0" dirty="0">
                  <a:ln>
                    <a:noFill/>
                  </a:ln>
                  <a:solidFill>
                    <a:prstClr val="black"/>
                  </a:solidFill>
                  <a:effectLst/>
                  <a:uLnTx/>
                  <a:uFillTx/>
                  <a:latin typeface="Huawei Font" panose="020C0503030203020204" pitchFamily="34" charset="0"/>
                  <a:ea typeface="微软雅黑" pitchFamily="34" charset="-122"/>
                  <a:cs typeface="Huawei Font" panose="020C0503030203020204" pitchFamily="34" charset="0"/>
                  <a:sym typeface="Arial" panose="020B0604020202020204" pitchFamily="34" charset="0"/>
                </a:endParaRPr>
              </a:p>
            </p:txBody>
          </p:sp>
        </p:grpSp>
      </p:grpSp>
    </p:spTree>
    <p:extLst>
      <p:ext uri="{BB962C8B-B14F-4D97-AF65-F5344CB8AC3E}">
        <p14:creationId xmlns:p14="http://schemas.microsoft.com/office/powerpoint/2010/main" val="999421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F281F45-E5B9-4638-AE31-30AA50AED7DD}"/>
              </a:ext>
            </a:extLst>
          </p:cNvPr>
          <p:cNvSpPr/>
          <p:nvPr/>
        </p:nvSpPr>
        <p:spPr>
          <a:xfrm>
            <a:off x="838198" y="2765024"/>
            <a:ext cx="2722374" cy="3409634"/>
          </a:xfrm>
          <a:prstGeom prst="rect">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Android Device</a:t>
            </a:r>
          </a:p>
        </p:txBody>
      </p:sp>
      <p:sp>
        <p:nvSpPr>
          <p:cNvPr id="2" name="Title 1">
            <a:extLst>
              <a:ext uri="{FF2B5EF4-FFF2-40B4-BE49-F238E27FC236}">
                <a16:creationId xmlns:a16="http://schemas.microsoft.com/office/drawing/2014/main" id="{5B0A95D4-12FD-4686-BFF1-D7E34042EB2C}"/>
              </a:ext>
            </a:extLst>
          </p:cNvPr>
          <p:cNvSpPr>
            <a:spLocks noGrp="1"/>
          </p:cNvSpPr>
          <p:nvPr>
            <p:ph type="title"/>
          </p:nvPr>
        </p:nvSpPr>
        <p:spPr>
          <a:xfrm>
            <a:off x="838199" y="344487"/>
            <a:ext cx="10681355" cy="571500"/>
          </a:xfrm>
        </p:spPr>
        <p:txBody>
          <a:bodyPr>
            <a:normAutofit fontScale="90000"/>
          </a:bodyPr>
          <a:lstStyle/>
          <a:p>
            <a:r>
              <a:rPr lang="en-US" dirty="0">
                <a:solidFill>
                  <a:schemeClr val="tx2"/>
                </a:solidFill>
              </a:rPr>
              <a:t>How to develop </a:t>
            </a:r>
            <a:r>
              <a:rPr lang="en-US" dirty="0" err="1">
                <a:solidFill>
                  <a:schemeClr val="tx2"/>
                </a:solidFill>
              </a:rPr>
              <a:t>Mobilenet</a:t>
            </a:r>
            <a:r>
              <a:rPr lang="en-US" dirty="0">
                <a:solidFill>
                  <a:schemeClr val="tx2"/>
                </a:solidFill>
              </a:rPr>
              <a:t> using </a:t>
            </a:r>
            <a:r>
              <a:rPr lang="en-US" dirty="0" err="1">
                <a:solidFill>
                  <a:schemeClr val="tx2"/>
                </a:solidFill>
              </a:rPr>
              <a:t>tensorflow</a:t>
            </a:r>
            <a:r>
              <a:rPr lang="en-US" dirty="0">
                <a:solidFill>
                  <a:schemeClr val="tx2"/>
                </a:solidFill>
              </a:rPr>
              <a:t> vs Huawei OM tools</a:t>
            </a:r>
          </a:p>
        </p:txBody>
      </p:sp>
      <p:sp>
        <p:nvSpPr>
          <p:cNvPr id="4" name="Footer Placeholder 3">
            <a:extLst>
              <a:ext uri="{FF2B5EF4-FFF2-40B4-BE49-F238E27FC236}">
                <a16:creationId xmlns:a16="http://schemas.microsoft.com/office/drawing/2014/main" id="{FB7DA2FA-B6D8-406B-B1A1-D103E3238E1D}"/>
              </a:ext>
            </a:extLst>
          </p:cNvPr>
          <p:cNvSpPr>
            <a:spLocks noGrp="1"/>
          </p:cNvSpPr>
          <p:nvPr>
            <p:ph type="ftr" sz="quarter" idx="11"/>
          </p:nvPr>
        </p:nvSpPr>
        <p:spPr/>
        <p:txBody>
          <a:bodyPr/>
          <a:lstStyle/>
          <a:p>
            <a:r>
              <a:rPr lang="en-US" dirty="0"/>
              <a:t>FUTUREWEI INTERNAL</a:t>
            </a:r>
          </a:p>
        </p:txBody>
      </p:sp>
      <p:sp>
        <p:nvSpPr>
          <p:cNvPr id="5" name="Slide Number Placeholder 4">
            <a:extLst>
              <a:ext uri="{FF2B5EF4-FFF2-40B4-BE49-F238E27FC236}">
                <a16:creationId xmlns:a16="http://schemas.microsoft.com/office/drawing/2014/main" id="{207C9260-495B-4AEE-8FEA-82224F988FFE}"/>
              </a:ext>
            </a:extLst>
          </p:cNvPr>
          <p:cNvSpPr>
            <a:spLocks noGrp="1"/>
          </p:cNvSpPr>
          <p:nvPr>
            <p:ph type="sldNum" sz="quarter" idx="12"/>
          </p:nvPr>
        </p:nvSpPr>
        <p:spPr/>
        <p:txBody>
          <a:bodyPr/>
          <a:lstStyle/>
          <a:p>
            <a:fld id="{3B917CB5-27BD-4ECA-9D86-80D4B900A204}" type="slidenum">
              <a:rPr lang="en-US" smtClean="0"/>
              <a:t>11</a:t>
            </a:fld>
            <a:endParaRPr lang="en-US"/>
          </a:p>
        </p:txBody>
      </p:sp>
      <p:sp>
        <p:nvSpPr>
          <p:cNvPr id="6" name="Rectangle 5">
            <a:extLst>
              <a:ext uri="{FF2B5EF4-FFF2-40B4-BE49-F238E27FC236}">
                <a16:creationId xmlns:a16="http://schemas.microsoft.com/office/drawing/2014/main" id="{66DA284A-26CF-4EDB-92C1-C4E9127DF371}"/>
              </a:ext>
            </a:extLst>
          </p:cNvPr>
          <p:cNvSpPr/>
          <p:nvPr/>
        </p:nvSpPr>
        <p:spPr>
          <a:xfrm>
            <a:off x="838200" y="1291480"/>
            <a:ext cx="2756072" cy="467161"/>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Trained </a:t>
            </a:r>
            <a:r>
              <a:rPr lang="en-US" sz="1600" dirty="0" err="1">
                <a:solidFill>
                  <a:schemeClr val="tx2"/>
                </a:solidFill>
              </a:rPr>
              <a:t>Tensorflow</a:t>
            </a:r>
            <a:r>
              <a:rPr lang="en-US" sz="1600" dirty="0">
                <a:solidFill>
                  <a:schemeClr val="tx2"/>
                </a:solidFill>
              </a:rPr>
              <a:t> Model (</a:t>
            </a:r>
            <a:r>
              <a:rPr lang="en-US" sz="1600" dirty="0" err="1">
                <a:solidFill>
                  <a:schemeClr val="tx2"/>
                </a:solidFill>
              </a:rPr>
              <a:t>mobilenet</a:t>
            </a:r>
            <a:r>
              <a:rPr lang="en-US" sz="1600" dirty="0">
                <a:solidFill>
                  <a:schemeClr val="tx2"/>
                </a:solidFill>
              </a:rPr>
              <a:t> model)</a:t>
            </a:r>
          </a:p>
        </p:txBody>
      </p:sp>
      <p:sp>
        <p:nvSpPr>
          <p:cNvPr id="8" name="Rectangle 7">
            <a:extLst>
              <a:ext uri="{FF2B5EF4-FFF2-40B4-BE49-F238E27FC236}">
                <a16:creationId xmlns:a16="http://schemas.microsoft.com/office/drawing/2014/main" id="{7994780D-64B9-4A5B-AB4C-BB16E06B8B67}"/>
              </a:ext>
            </a:extLst>
          </p:cNvPr>
          <p:cNvSpPr/>
          <p:nvPr/>
        </p:nvSpPr>
        <p:spPr>
          <a:xfrm>
            <a:off x="7892879" y="1228725"/>
            <a:ext cx="2756072" cy="471730"/>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Trained </a:t>
            </a:r>
            <a:r>
              <a:rPr lang="en-US" sz="1600" dirty="0" err="1">
                <a:solidFill>
                  <a:schemeClr val="tx2"/>
                </a:solidFill>
              </a:rPr>
              <a:t>Tensorflow</a:t>
            </a:r>
            <a:r>
              <a:rPr lang="en-US" sz="1600" dirty="0">
                <a:solidFill>
                  <a:schemeClr val="tx2"/>
                </a:solidFill>
              </a:rPr>
              <a:t> Model (</a:t>
            </a:r>
            <a:r>
              <a:rPr lang="en-US" sz="1600" dirty="0" err="1">
                <a:solidFill>
                  <a:schemeClr val="tx2"/>
                </a:solidFill>
              </a:rPr>
              <a:t>mobilenet</a:t>
            </a:r>
            <a:r>
              <a:rPr lang="en-US" sz="1600" dirty="0">
                <a:solidFill>
                  <a:schemeClr val="tx2"/>
                </a:solidFill>
              </a:rPr>
              <a:t> model)</a:t>
            </a:r>
          </a:p>
        </p:txBody>
      </p:sp>
      <p:sp>
        <p:nvSpPr>
          <p:cNvPr id="10" name="Rectangle 9">
            <a:extLst>
              <a:ext uri="{FF2B5EF4-FFF2-40B4-BE49-F238E27FC236}">
                <a16:creationId xmlns:a16="http://schemas.microsoft.com/office/drawing/2014/main" id="{731D4A93-72E0-412A-BCC5-19782CD2882F}"/>
              </a:ext>
            </a:extLst>
          </p:cNvPr>
          <p:cNvSpPr/>
          <p:nvPr/>
        </p:nvSpPr>
        <p:spPr>
          <a:xfrm>
            <a:off x="838197" y="2036200"/>
            <a:ext cx="2756073" cy="467161"/>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err="1">
                <a:solidFill>
                  <a:schemeClr val="tx2"/>
                </a:solidFill>
              </a:rPr>
              <a:t>Tensorflowlite</a:t>
            </a:r>
            <a:r>
              <a:rPr lang="en-US" sz="1600" dirty="0">
                <a:solidFill>
                  <a:schemeClr val="tx2"/>
                </a:solidFill>
              </a:rPr>
              <a:t> model convertor (.</a:t>
            </a:r>
            <a:r>
              <a:rPr lang="en-US" sz="1600" dirty="0" err="1">
                <a:solidFill>
                  <a:schemeClr val="tx2"/>
                </a:solidFill>
              </a:rPr>
              <a:t>tflite</a:t>
            </a:r>
            <a:r>
              <a:rPr lang="en-US" sz="1600" dirty="0">
                <a:solidFill>
                  <a:schemeClr val="tx2"/>
                </a:solidFill>
              </a:rPr>
              <a:t>)</a:t>
            </a:r>
          </a:p>
        </p:txBody>
      </p:sp>
      <p:sp>
        <p:nvSpPr>
          <p:cNvPr id="11" name="Rectangle 10">
            <a:extLst>
              <a:ext uri="{FF2B5EF4-FFF2-40B4-BE49-F238E27FC236}">
                <a16:creationId xmlns:a16="http://schemas.microsoft.com/office/drawing/2014/main" id="{3CDEACBE-9ECB-47F5-9484-D84CAD68D479}"/>
              </a:ext>
            </a:extLst>
          </p:cNvPr>
          <p:cNvSpPr/>
          <p:nvPr/>
        </p:nvSpPr>
        <p:spPr>
          <a:xfrm>
            <a:off x="7892878" y="1979298"/>
            <a:ext cx="2756071" cy="571500"/>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err="1">
                <a:solidFill>
                  <a:schemeClr val="tx2"/>
                </a:solidFill>
              </a:rPr>
              <a:t>HiAi</a:t>
            </a:r>
            <a:r>
              <a:rPr lang="en-US" sz="1600" dirty="0">
                <a:solidFill>
                  <a:schemeClr val="tx2"/>
                </a:solidFill>
              </a:rPr>
              <a:t> model convertor (.om)</a:t>
            </a:r>
          </a:p>
        </p:txBody>
      </p:sp>
      <p:grpSp>
        <p:nvGrpSpPr>
          <p:cNvPr id="27" name="Group 26">
            <a:extLst>
              <a:ext uri="{FF2B5EF4-FFF2-40B4-BE49-F238E27FC236}">
                <a16:creationId xmlns:a16="http://schemas.microsoft.com/office/drawing/2014/main" id="{A18BE2D8-3929-4FF2-A529-727DC4DF939F}"/>
              </a:ext>
            </a:extLst>
          </p:cNvPr>
          <p:cNvGrpSpPr/>
          <p:nvPr/>
        </p:nvGrpSpPr>
        <p:grpSpPr>
          <a:xfrm>
            <a:off x="939288" y="3116624"/>
            <a:ext cx="2449927" cy="2403156"/>
            <a:chOff x="838199" y="3244650"/>
            <a:chExt cx="2962276" cy="3022799"/>
          </a:xfrm>
        </p:grpSpPr>
        <p:sp>
          <p:nvSpPr>
            <p:cNvPr id="14" name="Rectangle 13">
              <a:extLst>
                <a:ext uri="{FF2B5EF4-FFF2-40B4-BE49-F238E27FC236}">
                  <a16:creationId xmlns:a16="http://schemas.microsoft.com/office/drawing/2014/main" id="{5AEFACA2-0A6E-4771-AA31-94ED222B3154}"/>
                </a:ext>
              </a:extLst>
            </p:cNvPr>
            <p:cNvSpPr/>
            <p:nvPr/>
          </p:nvSpPr>
          <p:spPr>
            <a:xfrm>
              <a:off x="838199" y="3244650"/>
              <a:ext cx="2962276" cy="3022799"/>
            </a:xfrm>
            <a:prstGeom prst="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Android App</a:t>
              </a:r>
            </a:p>
          </p:txBody>
        </p:sp>
        <p:sp>
          <p:nvSpPr>
            <p:cNvPr id="16" name="Rectangle 15">
              <a:extLst>
                <a:ext uri="{FF2B5EF4-FFF2-40B4-BE49-F238E27FC236}">
                  <a16:creationId xmlns:a16="http://schemas.microsoft.com/office/drawing/2014/main" id="{E394DCB7-2378-470F-A958-430430B40509}"/>
                </a:ext>
              </a:extLst>
            </p:cNvPr>
            <p:cNvSpPr/>
            <p:nvPr/>
          </p:nvSpPr>
          <p:spPr>
            <a:xfrm>
              <a:off x="1112255" y="3698522"/>
              <a:ext cx="2438401" cy="509761"/>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tx2"/>
                  </a:solidFill>
                </a:rPr>
                <a:t>Java API</a:t>
              </a:r>
            </a:p>
          </p:txBody>
        </p:sp>
        <p:sp>
          <p:nvSpPr>
            <p:cNvPr id="17" name="Rectangle 16">
              <a:extLst>
                <a:ext uri="{FF2B5EF4-FFF2-40B4-BE49-F238E27FC236}">
                  <a16:creationId xmlns:a16="http://schemas.microsoft.com/office/drawing/2014/main" id="{496FD847-3A70-4E01-9D99-0A50CA10C7DF}"/>
                </a:ext>
              </a:extLst>
            </p:cNvPr>
            <p:cNvSpPr/>
            <p:nvPr/>
          </p:nvSpPr>
          <p:spPr>
            <a:xfrm>
              <a:off x="1112255" y="4213811"/>
              <a:ext cx="2438401" cy="558295"/>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tx2"/>
                  </a:solidFill>
                </a:rPr>
                <a:t>C++ API</a:t>
              </a:r>
            </a:p>
          </p:txBody>
        </p:sp>
        <p:sp>
          <p:nvSpPr>
            <p:cNvPr id="18" name="Rectangle 17">
              <a:extLst>
                <a:ext uri="{FF2B5EF4-FFF2-40B4-BE49-F238E27FC236}">
                  <a16:creationId xmlns:a16="http://schemas.microsoft.com/office/drawing/2014/main" id="{F86CED9F-B19B-480D-9747-ED95552601ED}"/>
                </a:ext>
              </a:extLst>
            </p:cNvPr>
            <p:cNvSpPr/>
            <p:nvPr/>
          </p:nvSpPr>
          <p:spPr>
            <a:xfrm>
              <a:off x="1119191" y="4759363"/>
              <a:ext cx="2438401" cy="642684"/>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dirty="0">
                  <a:solidFill>
                    <a:schemeClr val="tx2"/>
                  </a:solidFill>
                </a:rPr>
                <a:t>Interpreter</a:t>
              </a:r>
            </a:p>
          </p:txBody>
        </p:sp>
        <p:sp>
          <p:nvSpPr>
            <p:cNvPr id="19" name="Rectangle 18">
              <a:extLst>
                <a:ext uri="{FF2B5EF4-FFF2-40B4-BE49-F238E27FC236}">
                  <a16:creationId xmlns:a16="http://schemas.microsoft.com/office/drawing/2014/main" id="{D39AA101-2150-4D54-B809-58702A38A9B3}"/>
                </a:ext>
              </a:extLst>
            </p:cNvPr>
            <p:cNvSpPr/>
            <p:nvPr/>
          </p:nvSpPr>
          <p:spPr>
            <a:xfrm>
              <a:off x="2402914" y="4873842"/>
              <a:ext cx="1019354" cy="487901"/>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Kernel</a:t>
              </a:r>
            </a:p>
          </p:txBody>
        </p:sp>
        <p:sp>
          <p:nvSpPr>
            <p:cNvPr id="20" name="Rectangle 19">
              <a:extLst>
                <a:ext uri="{FF2B5EF4-FFF2-40B4-BE49-F238E27FC236}">
                  <a16:creationId xmlns:a16="http://schemas.microsoft.com/office/drawing/2014/main" id="{D3D1C5B0-6158-4907-BF15-29FB91F7D5D6}"/>
                </a:ext>
              </a:extLst>
            </p:cNvPr>
            <p:cNvSpPr/>
            <p:nvPr/>
          </p:nvSpPr>
          <p:spPr>
            <a:xfrm>
              <a:off x="1119191" y="5402046"/>
              <a:ext cx="2438401" cy="642684"/>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tx2"/>
                  </a:solidFill>
                </a:rPr>
                <a:t>Android Neural Networks API</a:t>
              </a:r>
            </a:p>
          </p:txBody>
        </p:sp>
      </p:grpSp>
      <p:sp>
        <p:nvSpPr>
          <p:cNvPr id="29" name="Rectangle 28">
            <a:extLst>
              <a:ext uri="{FF2B5EF4-FFF2-40B4-BE49-F238E27FC236}">
                <a16:creationId xmlns:a16="http://schemas.microsoft.com/office/drawing/2014/main" id="{9A738E1F-5329-47C4-AB3B-13384A8F7857}"/>
              </a:ext>
            </a:extLst>
          </p:cNvPr>
          <p:cNvSpPr/>
          <p:nvPr/>
        </p:nvSpPr>
        <p:spPr>
          <a:xfrm>
            <a:off x="7892878" y="2737908"/>
            <a:ext cx="2756071" cy="3436750"/>
          </a:xfrm>
          <a:prstGeom prst="rect">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Huawei Device</a:t>
            </a:r>
          </a:p>
        </p:txBody>
      </p:sp>
      <p:grpSp>
        <p:nvGrpSpPr>
          <p:cNvPr id="13" name="Group 12">
            <a:extLst>
              <a:ext uri="{FF2B5EF4-FFF2-40B4-BE49-F238E27FC236}">
                <a16:creationId xmlns:a16="http://schemas.microsoft.com/office/drawing/2014/main" id="{A93854FE-3E2A-411C-9C8B-4FA138890FC1}"/>
              </a:ext>
            </a:extLst>
          </p:cNvPr>
          <p:cNvGrpSpPr/>
          <p:nvPr/>
        </p:nvGrpSpPr>
        <p:grpSpPr>
          <a:xfrm>
            <a:off x="8039113" y="3122298"/>
            <a:ext cx="2459302" cy="2397482"/>
            <a:chOff x="7569029" y="3374565"/>
            <a:chExt cx="2962276" cy="2780510"/>
          </a:xfrm>
        </p:grpSpPr>
        <p:sp>
          <p:nvSpPr>
            <p:cNvPr id="21" name="Rectangle 20">
              <a:extLst>
                <a:ext uri="{FF2B5EF4-FFF2-40B4-BE49-F238E27FC236}">
                  <a16:creationId xmlns:a16="http://schemas.microsoft.com/office/drawing/2014/main" id="{3524920F-85A8-4D22-95D3-BA14F6E5BDF8}"/>
                </a:ext>
              </a:extLst>
            </p:cNvPr>
            <p:cNvSpPr/>
            <p:nvPr/>
          </p:nvSpPr>
          <p:spPr>
            <a:xfrm>
              <a:off x="7569029" y="3374565"/>
              <a:ext cx="2962276" cy="2780510"/>
            </a:xfrm>
            <a:prstGeom prst="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Android App</a:t>
              </a:r>
            </a:p>
          </p:txBody>
        </p:sp>
        <p:sp>
          <p:nvSpPr>
            <p:cNvPr id="22" name="Rectangle 21">
              <a:extLst>
                <a:ext uri="{FF2B5EF4-FFF2-40B4-BE49-F238E27FC236}">
                  <a16:creationId xmlns:a16="http://schemas.microsoft.com/office/drawing/2014/main" id="{D30E5604-1F08-4E91-B3B9-01005756B899}"/>
                </a:ext>
              </a:extLst>
            </p:cNvPr>
            <p:cNvSpPr/>
            <p:nvPr/>
          </p:nvSpPr>
          <p:spPr>
            <a:xfrm>
              <a:off x="7830973" y="3791175"/>
              <a:ext cx="2438401" cy="487362"/>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tx2"/>
                  </a:solidFill>
                </a:rPr>
                <a:t>Java API</a:t>
              </a:r>
            </a:p>
          </p:txBody>
        </p:sp>
        <p:sp>
          <p:nvSpPr>
            <p:cNvPr id="23" name="Rectangle 22">
              <a:extLst>
                <a:ext uri="{FF2B5EF4-FFF2-40B4-BE49-F238E27FC236}">
                  <a16:creationId xmlns:a16="http://schemas.microsoft.com/office/drawing/2014/main" id="{802722D4-F72F-46BE-9DE6-78335A9CD8A1}"/>
                </a:ext>
              </a:extLst>
            </p:cNvPr>
            <p:cNvSpPr/>
            <p:nvPr/>
          </p:nvSpPr>
          <p:spPr>
            <a:xfrm>
              <a:off x="7830970" y="4257297"/>
              <a:ext cx="2438401" cy="487362"/>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tx2"/>
                  </a:solidFill>
                </a:rPr>
                <a:t>C++ API</a:t>
              </a:r>
            </a:p>
          </p:txBody>
        </p:sp>
        <p:sp>
          <p:nvSpPr>
            <p:cNvPr id="24" name="Rectangle 23">
              <a:extLst>
                <a:ext uri="{FF2B5EF4-FFF2-40B4-BE49-F238E27FC236}">
                  <a16:creationId xmlns:a16="http://schemas.microsoft.com/office/drawing/2014/main" id="{0BE0FDE0-BA41-4BBD-9294-B0B54B888A50}"/>
                </a:ext>
              </a:extLst>
            </p:cNvPr>
            <p:cNvSpPr/>
            <p:nvPr/>
          </p:nvSpPr>
          <p:spPr>
            <a:xfrm>
              <a:off x="7830967" y="4737306"/>
              <a:ext cx="2438401" cy="725887"/>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dirty="0">
                  <a:solidFill>
                    <a:schemeClr val="tx2"/>
                  </a:solidFill>
                </a:rPr>
                <a:t>Interpreter</a:t>
              </a:r>
            </a:p>
          </p:txBody>
        </p:sp>
        <p:sp>
          <p:nvSpPr>
            <p:cNvPr id="25" name="Rectangle 24">
              <a:extLst>
                <a:ext uri="{FF2B5EF4-FFF2-40B4-BE49-F238E27FC236}">
                  <a16:creationId xmlns:a16="http://schemas.microsoft.com/office/drawing/2014/main" id="{9C9FF32F-5DE1-44A5-B9A1-28A2E6A8B9DD}"/>
                </a:ext>
              </a:extLst>
            </p:cNvPr>
            <p:cNvSpPr/>
            <p:nvPr/>
          </p:nvSpPr>
          <p:spPr>
            <a:xfrm>
              <a:off x="9124842" y="4872656"/>
              <a:ext cx="1062036" cy="487362"/>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Kernel</a:t>
              </a:r>
            </a:p>
          </p:txBody>
        </p:sp>
      </p:grpSp>
      <p:sp>
        <p:nvSpPr>
          <p:cNvPr id="31" name="Rectangle 30">
            <a:extLst>
              <a:ext uri="{FF2B5EF4-FFF2-40B4-BE49-F238E27FC236}">
                <a16:creationId xmlns:a16="http://schemas.microsoft.com/office/drawing/2014/main" id="{30BA48F6-6D02-41DF-9A2A-EBF758F5D051}"/>
              </a:ext>
            </a:extLst>
          </p:cNvPr>
          <p:cNvSpPr/>
          <p:nvPr/>
        </p:nvSpPr>
        <p:spPr>
          <a:xfrm>
            <a:off x="939288" y="5600660"/>
            <a:ext cx="2449927" cy="479341"/>
          </a:xfrm>
          <a:prstGeom prst="rect">
            <a:avLst/>
          </a:prstGeom>
          <a:solidFill>
            <a:srgbClr val="0099FF"/>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CPU/GPU/NPU Chip</a:t>
            </a:r>
          </a:p>
        </p:txBody>
      </p:sp>
      <p:sp>
        <p:nvSpPr>
          <p:cNvPr id="33" name="Rectangle 32">
            <a:extLst>
              <a:ext uri="{FF2B5EF4-FFF2-40B4-BE49-F238E27FC236}">
                <a16:creationId xmlns:a16="http://schemas.microsoft.com/office/drawing/2014/main" id="{304701A2-2C69-4525-9A9C-067D494D13A3}"/>
              </a:ext>
            </a:extLst>
          </p:cNvPr>
          <p:cNvSpPr/>
          <p:nvPr/>
        </p:nvSpPr>
        <p:spPr>
          <a:xfrm>
            <a:off x="8256576" y="4915127"/>
            <a:ext cx="2030515" cy="479341"/>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err="1">
                <a:solidFill>
                  <a:schemeClr val="tx2"/>
                </a:solidFill>
              </a:rPr>
              <a:t>HiAi</a:t>
            </a:r>
            <a:r>
              <a:rPr lang="en-US" sz="1600" dirty="0">
                <a:solidFill>
                  <a:schemeClr val="tx2"/>
                </a:solidFill>
              </a:rPr>
              <a:t> Engine</a:t>
            </a:r>
          </a:p>
        </p:txBody>
      </p:sp>
      <p:cxnSp>
        <p:nvCxnSpPr>
          <p:cNvPr id="34" name="Straight Arrow Connector 33">
            <a:extLst>
              <a:ext uri="{FF2B5EF4-FFF2-40B4-BE49-F238E27FC236}">
                <a16:creationId xmlns:a16="http://schemas.microsoft.com/office/drawing/2014/main" id="{5CAE74B5-02AD-417E-AD27-E88BAFD8E671}"/>
              </a:ext>
            </a:extLst>
          </p:cNvPr>
          <p:cNvCxnSpPr>
            <a:stCxn id="6" idx="2"/>
            <a:endCxn id="10" idx="0"/>
          </p:cNvCxnSpPr>
          <p:nvPr/>
        </p:nvCxnSpPr>
        <p:spPr>
          <a:xfrm flipH="1">
            <a:off x="2216234" y="1758641"/>
            <a:ext cx="2" cy="27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96CC02-3D26-47DE-88A2-3EEEC3B239CA}"/>
              </a:ext>
            </a:extLst>
          </p:cNvPr>
          <p:cNvCxnSpPr>
            <a:cxnSpLocks/>
            <a:stCxn id="10" idx="2"/>
          </p:cNvCxnSpPr>
          <p:nvPr/>
        </p:nvCxnSpPr>
        <p:spPr>
          <a:xfrm>
            <a:off x="2216234" y="2503361"/>
            <a:ext cx="0" cy="23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DC6B335-FBF8-4301-876B-2EA198AE2172}"/>
              </a:ext>
            </a:extLst>
          </p:cNvPr>
          <p:cNvCxnSpPr>
            <a:cxnSpLocks/>
            <a:stCxn id="8" idx="2"/>
            <a:endCxn id="11" idx="0"/>
          </p:cNvCxnSpPr>
          <p:nvPr/>
        </p:nvCxnSpPr>
        <p:spPr>
          <a:xfrm flipH="1">
            <a:off x="9270914" y="1700455"/>
            <a:ext cx="1" cy="278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B6D29C-E479-444A-917E-D87090902A7E}"/>
              </a:ext>
            </a:extLst>
          </p:cNvPr>
          <p:cNvCxnSpPr>
            <a:cxnSpLocks/>
            <a:stCxn id="11" idx="2"/>
            <a:endCxn id="29" idx="0"/>
          </p:cNvCxnSpPr>
          <p:nvPr/>
        </p:nvCxnSpPr>
        <p:spPr>
          <a:xfrm>
            <a:off x="9270914" y="2550798"/>
            <a:ext cx="0" cy="187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64AABFC-46BE-486B-870A-0D14AA8038D3}"/>
              </a:ext>
            </a:extLst>
          </p:cNvPr>
          <p:cNvSpPr/>
          <p:nvPr/>
        </p:nvSpPr>
        <p:spPr>
          <a:xfrm>
            <a:off x="8039113" y="5600661"/>
            <a:ext cx="2463113" cy="479341"/>
          </a:xfrm>
          <a:prstGeom prst="rect">
            <a:avLst/>
          </a:prstGeom>
          <a:solidFill>
            <a:srgbClr val="0099FF"/>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CPU/GPU/Kirin Chip</a:t>
            </a:r>
          </a:p>
        </p:txBody>
      </p:sp>
    </p:spTree>
    <p:extLst>
      <p:ext uri="{BB962C8B-B14F-4D97-AF65-F5344CB8AC3E}">
        <p14:creationId xmlns:p14="http://schemas.microsoft.com/office/powerpoint/2010/main" val="3393887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ECDF175-E9D0-4EFD-AAD0-A9461B53B98D}"/>
              </a:ext>
            </a:extLst>
          </p:cNvPr>
          <p:cNvSpPr>
            <a:spLocks noGrp="1"/>
          </p:cNvSpPr>
          <p:nvPr>
            <p:ph type="ftr" sz="quarter" idx="11"/>
          </p:nvPr>
        </p:nvSpPr>
        <p:spPr/>
        <p:txBody>
          <a:bodyPr/>
          <a:lstStyle/>
          <a:p>
            <a:r>
              <a:rPr lang="en-US">
                <a:solidFill>
                  <a:schemeClr val="tx2"/>
                </a:solidFill>
              </a:rPr>
              <a:t>FUTUREWEI INTERNAL</a:t>
            </a:r>
          </a:p>
        </p:txBody>
      </p:sp>
      <p:sp>
        <p:nvSpPr>
          <p:cNvPr id="5" name="Slide Number Placeholder 4">
            <a:extLst>
              <a:ext uri="{FF2B5EF4-FFF2-40B4-BE49-F238E27FC236}">
                <a16:creationId xmlns:a16="http://schemas.microsoft.com/office/drawing/2014/main" id="{0F8FDF7C-6F54-47D7-812F-D40027ECA23A}"/>
              </a:ext>
            </a:extLst>
          </p:cNvPr>
          <p:cNvSpPr>
            <a:spLocks noGrp="1"/>
          </p:cNvSpPr>
          <p:nvPr>
            <p:ph type="sldNum" sz="quarter" idx="12"/>
          </p:nvPr>
        </p:nvSpPr>
        <p:spPr/>
        <p:txBody>
          <a:bodyPr/>
          <a:lstStyle/>
          <a:p>
            <a:fld id="{3B917CB5-27BD-4ECA-9D86-80D4B900A204}" type="slidenum">
              <a:rPr lang="en-US" smtClean="0">
                <a:solidFill>
                  <a:schemeClr val="tx2"/>
                </a:solidFill>
              </a:rPr>
              <a:t>12</a:t>
            </a:fld>
            <a:endParaRPr lang="en-US">
              <a:solidFill>
                <a:schemeClr val="tx2"/>
              </a:solidFill>
            </a:endParaRPr>
          </a:p>
        </p:txBody>
      </p:sp>
      <p:sp>
        <p:nvSpPr>
          <p:cNvPr id="20" name="Footer Placeholder 3">
            <a:extLst>
              <a:ext uri="{FF2B5EF4-FFF2-40B4-BE49-F238E27FC236}">
                <a16:creationId xmlns:a16="http://schemas.microsoft.com/office/drawing/2014/main" id="{2E294BC8-A5FB-4C95-9B07-9A5E32CC5AA6}"/>
              </a:ext>
            </a:extLst>
          </p:cNvPr>
          <p:cNvSpPr txBox="1">
            <a:spLocks/>
          </p:cNvSpPr>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solidFill>
              </a:rPr>
              <a:t>FUTUREWEI INTERNAL</a:t>
            </a:r>
          </a:p>
        </p:txBody>
      </p:sp>
      <p:sp>
        <p:nvSpPr>
          <p:cNvPr id="21" name="Slide Number Placeholder 4">
            <a:extLst>
              <a:ext uri="{FF2B5EF4-FFF2-40B4-BE49-F238E27FC236}">
                <a16:creationId xmlns:a16="http://schemas.microsoft.com/office/drawing/2014/main" id="{D761B75A-EC77-47EB-B53B-1C0432A311B7}"/>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solidFill>
                  <a:schemeClr val="tx2"/>
                </a:solidFill>
              </a:rPr>
              <a:pPr/>
              <a:t>12</a:t>
            </a:fld>
            <a:endParaRPr lang="en-US">
              <a:solidFill>
                <a:schemeClr val="tx2"/>
              </a:solidFill>
            </a:endParaRPr>
          </a:p>
        </p:txBody>
      </p:sp>
      <p:sp>
        <p:nvSpPr>
          <p:cNvPr id="22" name="Rectangle 21">
            <a:extLst>
              <a:ext uri="{FF2B5EF4-FFF2-40B4-BE49-F238E27FC236}">
                <a16:creationId xmlns:a16="http://schemas.microsoft.com/office/drawing/2014/main" id="{C019B62D-8FB7-4B59-BD5B-FD10DF7D7373}"/>
              </a:ext>
            </a:extLst>
          </p:cNvPr>
          <p:cNvSpPr/>
          <p:nvPr/>
        </p:nvSpPr>
        <p:spPr>
          <a:xfrm>
            <a:off x="719260" y="3219981"/>
            <a:ext cx="2795461" cy="801787"/>
          </a:xfrm>
          <a:prstGeom prst="rect">
            <a:avLst/>
          </a:prstGeom>
          <a:solidFill>
            <a:schemeClr val="bg1"/>
          </a:solidFill>
          <a:ln w="57150">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Input to Model: image, 224X224 in size for this specific model, NHWC input format</a:t>
            </a:r>
          </a:p>
        </p:txBody>
      </p:sp>
      <p:sp>
        <p:nvSpPr>
          <p:cNvPr id="23" name="Rectangle 22">
            <a:extLst>
              <a:ext uri="{FF2B5EF4-FFF2-40B4-BE49-F238E27FC236}">
                <a16:creationId xmlns:a16="http://schemas.microsoft.com/office/drawing/2014/main" id="{492185FC-0D86-4EF7-8A75-0CA37E32586E}"/>
              </a:ext>
            </a:extLst>
          </p:cNvPr>
          <p:cNvSpPr/>
          <p:nvPr/>
        </p:nvSpPr>
        <p:spPr>
          <a:xfrm>
            <a:off x="716313" y="1283133"/>
            <a:ext cx="2795461" cy="565946"/>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Raw data: original image, .jpg or .</a:t>
            </a:r>
            <a:r>
              <a:rPr lang="en-US" sz="1400" dirty="0" err="1">
                <a:solidFill>
                  <a:schemeClr val="tx2"/>
                </a:solidFill>
              </a:rPr>
              <a:t>png</a:t>
            </a:r>
            <a:r>
              <a:rPr lang="en-US" sz="1400" dirty="0">
                <a:solidFill>
                  <a:schemeClr val="tx2"/>
                </a:solidFill>
              </a:rPr>
              <a:t>, any size</a:t>
            </a:r>
          </a:p>
        </p:txBody>
      </p:sp>
      <p:sp>
        <p:nvSpPr>
          <p:cNvPr id="24" name="Rectangle 23">
            <a:extLst>
              <a:ext uri="{FF2B5EF4-FFF2-40B4-BE49-F238E27FC236}">
                <a16:creationId xmlns:a16="http://schemas.microsoft.com/office/drawing/2014/main" id="{51DDE461-C4C7-4E91-8C35-83E91BDC8914}"/>
              </a:ext>
            </a:extLst>
          </p:cNvPr>
          <p:cNvSpPr/>
          <p:nvPr/>
        </p:nvSpPr>
        <p:spPr>
          <a:xfrm>
            <a:off x="387267" y="2034128"/>
            <a:ext cx="3459447" cy="1017908"/>
          </a:xfrm>
          <a:prstGeom prst="rect">
            <a:avLst/>
          </a:prstGeom>
          <a:solidFill>
            <a:schemeClr val="bg1"/>
          </a:solidFill>
          <a:ln w="57150">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Preprocessing: Select a 224X224 square of pixels around the center. Convert the square image into bitmap. Convert bitmap into </a:t>
            </a:r>
            <a:r>
              <a:rPr lang="en-US" sz="1400" dirty="0" err="1">
                <a:solidFill>
                  <a:schemeClr val="tx2"/>
                </a:solidFill>
              </a:rPr>
              <a:t>bytebuffer</a:t>
            </a:r>
            <a:r>
              <a:rPr lang="en-US" sz="1400" dirty="0">
                <a:solidFill>
                  <a:schemeClr val="tx2"/>
                </a:solidFill>
              </a:rPr>
              <a:t> in NHWC format</a:t>
            </a:r>
          </a:p>
        </p:txBody>
      </p:sp>
      <p:sp>
        <p:nvSpPr>
          <p:cNvPr id="25" name="Rectangle 24">
            <a:extLst>
              <a:ext uri="{FF2B5EF4-FFF2-40B4-BE49-F238E27FC236}">
                <a16:creationId xmlns:a16="http://schemas.microsoft.com/office/drawing/2014/main" id="{5D818DE9-9E7E-4B1B-A7BB-C3C3521001B9}"/>
              </a:ext>
            </a:extLst>
          </p:cNvPr>
          <p:cNvSpPr/>
          <p:nvPr/>
        </p:nvSpPr>
        <p:spPr>
          <a:xfrm>
            <a:off x="719261" y="4208921"/>
            <a:ext cx="2795461" cy="836863"/>
          </a:xfrm>
          <a:prstGeom prst="rect">
            <a:avLst/>
          </a:prstGeom>
          <a:solidFill>
            <a:schemeClr val="bg1"/>
          </a:solidFill>
          <a:ln w="57150">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Converted model: .</a:t>
            </a:r>
            <a:r>
              <a:rPr lang="en-US" sz="1400" dirty="0" err="1">
                <a:solidFill>
                  <a:schemeClr val="tx2"/>
                </a:solidFill>
              </a:rPr>
              <a:t>tflite</a:t>
            </a:r>
            <a:r>
              <a:rPr lang="en-US" sz="1400" dirty="0">
                <a:solidFill>
                  <a:schemeClr val="tx2"/>
                </a:solidFill>
              </a:rPr>
              <a:t> model.</a:t>
            </a:r>
            <a:br>
              <a:rPr lang="en-US" sz="1400" dirty="0">
                <a:solidFill>
                  <a:schemeClr val="tx2"/>
                </a:solidFill>
              </a:rPr>
            </a:br>
            <a:r>
              <a:rPr lang="en-US" sz="1400" dirty="0">
                <a:solidFill>
                  <a:schemeClr val="tx2"/>
                </a:solidFill>
              </a:rPr>
              <a:t>One input at a time, </a:t>
            </a:r>
            <a:r>
              <a:rPr lang="en-US" sz="1400" dirty="0" err="1">
                <a:solidFill>
                  <a:schemeClr val="tx2"/>
                </a:solidFill>
              </a:rPr>
              <a:t>mobilenet</a:t>
            </a:r>
            <a:r>
              <a:rPr lang="en-US" sz="1400" dirty="0">
                <a:solidFill>
                  <a:schemeClr val="tx2"/>
                </a:solidFill>
              </a:rPr>
              <a:t> supports 1000 image labels</a:t>
            </a:r>
          </a:p>
        </p:txBody>
      </p:sp>
      <p:sp>
        <p:nvSpPr>
          <p:cNvPr id="26" name="Rectangle 25">
            <a:extLst>
              <a:ext uri="{FF2B5EF4-FFF2-40B4-BE49-F238E27FC236}">
                <a16:creationId xmlns:a16="http://schemas.microsoft.com/office/drawing/2014/main" id="{8C7778CD-78AF-48C5-BFB6-AF38F0E00947}"/>
              </a:ext>
            </a:extLst>
          </p:cNvPr>
          <p:cNvSpPr/>
          <p:nvPr/>
        </p:nvSpPr>
        <p:spPr>
          <a:xfrm>
            <a:off x="4285958" y="4227632"/>
            <a:ext cx="2795461" cy="801787"/>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Original model: .pb model (using </a:t>
            </a:r>
            <a:r>
              <a:rPr lang="en-US" sz="1600" dirty="0" err="1">
                <a:solidFill>
                  <a:schemeClr val="tx2"/>
                </a:solidFill>
              </a:rPr>
              <a:t>mobilenet</a:t>
            </a:r>
            <a:r>
              <a:rPr lang="en-US" sz="1600" dirty="0">
                <a:solidFill>
                  <a:schemeClr val="tx2"/>
                </a:solidFill>
              </a:rPr>
              <a:t>)</a:t>
            </a:r>
          </a:p>
        </p:txBody>
      </p:sp>
      <p:cxnSp>
        <p:nvCxnSpPr>
          <p:cNvPr id="27" name="Straight Arrow Connector 26">
            <a:extLst>
              <a:ext uri="{FF2B5EF4-FFF2-40B4-BE49-F238E27FC236}">
                <a16:creationId xmlns:a16="http://schemas.microsoft.com/office/drawing/2014/main" id="{AA912558-7E67-4451-AE99-13FD75EC724E}"/>
              </a:ext>
            </a:extLst>
          </p:cNvPr>
          <p:cNvCxnSpPr>
            <a:cxnSpLocks/>
            <a:stCxn id="26" idx="1"/>
            <a:endCxn id="25" idx="3"/>
          </p:cNvCxnSpPr>
          <p:nvPr/>
        </p:nvCxnSpPr>
        <p:spPr>
          <a:xfrm flipH="1" flipV="1">
            <a:off x="3514722" y="4627353"/>
            <a:ext cx="771236" cy="117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F1ED5E3-786B-4C97-9A33-66E75115B0EA}"/>
              </a:ext>
            </a:extLst>
          </p:cNvPr>
          <p:cNvSpPr/>
          <p:nvPr/>
        </p:nvSpPr>
        <p:spPr>
          <a:xfrm>
            <a:off x="719259" y="5332368"/>
            <a:ext cx="2795461" cy="1004534"/>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Raw Output: A list of 1000 label number to confidence values as text. Performance in time (milliseconds)</a:t>
            </a:r>
          </a:p>
        </p:txBody>
      </p:sp>
      <p:sp>
        <p:nvSpPr>
          <p:cNvPr id="29" name="TextBox 28">
            <a:extLst>
              <a:ext uri="{FF2B5EF4-FFF2-40B4-BE49-F238E27FC236}">
                <a16:creationId xmlns:a16="http://schemas.microsoft.com/office/drawing/2014/main" id="{3CBB6702-1277-4BA5-9C68-CEEC716DACDF}"/>
              </a:ext>
            </a:extLst>
          </p:cNvPr>
          <p:cNvSpPr txBox="1"/>
          <p:nvPr/>
        </p:nvSpPr>
        <p:spPr>
          <a:xfrm>
            <a:off x="4291135" y="5305425"/>
            <a:ext cx="2042990" cy="369332"/>
          </a:xfrm>
          <a:prstGeom prst="rect">
            <a:avLst/>
          </a:prstGeom>
          <a:noFill/>
        </p:spPr>
        <p:txBody>
          <a:bodyPr wrap="square" rtlCol="0">
            <a:spAutoFit/>
          </a:bodyPr>
          <a:lstStyle/>
          <a:p>
            <a:endParaRPr lang="en-US" dirty="0">
              <a:solidFill>
                <a:schemeClr val="tx2"/>
              </a:solidFill>
            </a:endParaRPr>
          </a:p>
        </p:txBody>
      </p:sp>
      <p:sp>
        <p:nvSpPr>
          <p:cNvPr id="30" name="Rectangle 29">
            <a:extLst>
              <a:ext uri="{FF2B5EF4-FFF2-40B4-BE49-F238E27FC236}">
                <a16:creationId xmlns:a16="http://schemas.microsoft.com/office/drawing/2014/main" id="{39EED076-D6EE-4D9F-B5B6-91B1654487B9}"/>
              </a:ext>
            </a:extLst>
          </p:cNvPr>
          <p:cNvSpPr/>
          <p:nvPr/>
        </p:nvSpPr>
        <p:spPr>
          <a:xfrm>
            <a:off x="4291135" y="5285532"/>
            <a:ext cx="2795461" cy="1098205"/>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Processed output: Highest confidence value with its corresponding label name in text. Performance in time (milliseconds). </a:t>
            </a:r>
          </a:p>
        </p:txBody>
      </p:sp>
      <p:pic>
        <p:nvPicPr>
          <p:cNvPr id="31" name="Picture 30" descr="A penguin standing on top of a body of water&#10;&#10;Description automatically generated">
            <a:extLst>
              <a:ext uri="{FF2B5EF4-FFF2-40B4-BE49-F238E27FC236}">
                <a16:creationId xmlns:a16="http://schemas.microsoft.com/office/drawing/2014/main" id="{13264D4A-04F6-4FE6-9B06-7F9AB6EA3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799" y="1680456"/>
            <a:ext cx="917965" cy="1376947"/>
          </a:xfrm>
          <a:prstGeom prst="rect">
            <a:avLst/>
          </a:prstGeom>
        </p:spPr>
      </p:pic>
      <p:sp>
        <p:nvSpPr>
          <p:cNvPr id="32" name="TextBox 31">
            <a:extLst>
              <a:ext uri="{FF2B5EF4-FFF2-40B4-BE49-F238E27FC236}">
                <a16:creationId xmlns:a16="http://schemas.microsoft.com/office/drawing/2014/main" id="{254B48EE-6DCC-4021-8621-A43E9BB063B8}"/>
              </a:ext>
            </a:extLst>
          </p:cNvPr>
          <p:cNvSpPr txBox="1"/>
          <p:nvPr/>
        </p:nvSpPr>
        <p:spPr>
          <a:xfrm>
            <a:off x="4291135" y="1192897"/>
            <a:ext cx="1159292" cy="369332"/>
          </a:xfrm>
          <a:prstGeom prst="rect">
            <a:avLst/>
          </a:prstGeom>
          <a:noFill/>
        </p:spPr>
        <p:txBody>
          <a:bodyPr wrap="none" rtlCol="0">
            <a:spAutoFit/>
          </a:bodyPr>
          <a:lstStyle/>
          <a:p>
            <a:r>
              <a:rPr lang="en-US" dirty="0">
                <a:solidFill>
                  <a:schemeClr val="tx2"/>
                </a:solidFill>
              </a:rPr>
              <a:t>Raw data</a:t>
            </a:r>
          </a:p>
        </p:txBody>
      </p:sp>
      <p:cxnSp>
        <p:nvCxnSpPr>
          <p:cNvPr id="33" name="Straight Arrow Connector 32">
            <a:extLst>
              <a:ext uri="{FF2B5EF4-FFF2-40B4-BE49-F238E27FC236}">
                <a16:creationId xmlns:a16="http://schemas.microsoft.com/office/drawing/2014/main" id="{6283E5FA-7311-4ADE-82E7-68A711C14589}"/>
              </a:ext>
            </a:extLst>
          </p:cNvPr>
          <p:cNvCxnSpPr>
            <a:cxnSpLocks/>
            <a:stCxn id="28" idx="3"/>
            <a:endCxn id="30" idx="1"/>
          </p:cNvCxnSpPr>
          <p:nvPr/>
        </p:nvCxnSpPr>
        <p:spPr>
          <a:xfrm>
            <a:off x="3514720" y="5834635"/>
            <a:ext cx="7764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809EB7-A531-4AA5-8CE1-BAF090178A88}"/>
              </a:ext>
            </a:extLst>
          </p:cNvPr>
          <p:cNvCxnSpPr>
            <a:cxnSpLocks/>
            <a:stCxn id="25" idx="2"/>
            <a:endCxn id="28" idx="0"/>
          </p:cNvCxnSpPr>
          <p:nvPr/>
        </p:nvCxnSpPr>
        <p:spPr>
          <a:xfrm flipH="1">
            <a:off x="2116990" y="5045784"/>
            <a:ext cx="2" cy="2865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F47587-0807-4F71-8654-D821E347F2C2}"/>
              </a:ext>
            </a:extLst>
          </p:cNvPr>
          <p:cNvCxnSpPr>
            <a:cxnSpLocks/>
            <a:stCxn id="24" idx="2"/>
            <a:endCxn id="22" idx="0"/>
          </p:cNvCxnSpPr>
          <p:nvPr/>
        </p:nvCxnSpPr>
        <p:spPr>
          <a:xfrm>
            <a:off x="2116991" y="3052036"/>
            <a:ext cx="0" cy="16794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0818F16-7119-4B9D-B429-7B751146E951}"/>
              </a:ext>
            </a:extLst>
          </p:cNvPr>
          <p:cNvCxnSpPr>
            <a:cxnSpLocks/>
            <a:stCxn id="22" idx="2"/>
            <a:endCxn id="25" idx="0"/>
          </p:cNvCxnSpPr>
          <p:nvPr/>
        </p:nvCxnSpPr>
        <p:spPr>
          <a:xfrm>
            <a:off x="2116991" y="4021768"/>
            <a:ext cx="1" cy="18715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C880865-EEEA-4431-8B55-6B29CD7A2B34}"/>
              </a:ext>
            </a:extLst>
          </p:cNvPr>
          <p:cNvCxnSpPr>
            <a:cxnSpLocks/>
            <a:stCxn id="23" idx="2"/>
            <a:endCxn id="24" idx="0"/>
          </p:cNvCxnSpPr>
          <p:nvPr/>
        </p:nvCxnSpPr>
        <p:spPr>
          <a:xfrm>
            <a:off x="2114044" y="1849079"/>
            <a:ext cx="2947" cy="1850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F5445DF-D9DA-4559-8A9F-E53CDE47A82C}"/>
              </a:ext>
            </a:extLst>
          </p:cNvPr>
          <p:cNvSpPr txBox="1"/>
          <p:nvPr/>
        </p:nvSpPr>
        <p:spPr>
          <a:xfrm>
            <a:off x="9370806" y="1192897"/>
            <a:ext cx="1980029" cy="369332"/>
          </a:xfrm>
          <a:prstGeom prst="rect">
            <a:avLst/>
          </a:prstGeom>
          <a:noFill/>
        </p:spPr>
        <p:txBody>
          <a:bodyPr wrap="none" rtlCol="0">
            <a:spAutoFit/>
          </a:bodyPr>
          <a:lstStyle/>
          <a:p>
            <a:r>
              <a:rPr lang="en-US" dirty="0">
                <a:solidFill>
                  <a:schemeClr val="tx2"/>
                </a:solidFill>
              </a:rPr>
              <a:t>Processed output</a:t>
            </a:r>
          </a:p>
        </p:txBody>
      </p:sp>
      <p:sp>
        <p:nvSpPr>
          <p:cNvPr id="52" name="TextBox 51">
            <a:extLst>
              <a:ext uri="{FF2B5EF4-FFF2-40B4-BE49-F238E27FC236}">
                <a16:creationId xmlns:a16="http://schemas.microsoft.com/office/drawing/2014/main" id="{74C6508A-7684-46CE-B70B-EB0DAD494F10}"/>
              </a:ext>
            </a:extLst>
          </p:cNvPr>
          <p:cNvSpPr txBox="1"/>
          <p:nvPr/>
        </p:nvSpPr>
        <p:spPr>
          <a:xfrm>
            <a:off x="6465803" y="1192897"/>
            <a:ext cx="1351652" cy="369332"/>
          </a:xfrm>
          <a:prstGeom prst="rect">
            <a:avLst/>
          </a:prstGeom>
          <a:noFill/>
        </p:spPr>
        <p:txBody>
          <a:bodyPr wrap="none" rtlCol="0">
            <a:spAutoFit/>
          </a:bodyPr>
          <a:lstStyle/>
          <a:p>
            <a:r>
              <a:rPr lang="en-US" dirty="0">
                <a:solidFill>
                  <a:schemeClr val="tx2"/>
                </a:solidFill>
              </a:rPr>
              <a:t>Raw output</a:t>
            </a:r>
          </a:p>
        </p:txBody>
      </p:sp>
      <p:sp>
        <p:nvSpPr>
          <p:cNvPr id="53" name="TextBox 52">
            <a:extLst>
              <a:ext uri="{FF2B5EF4-FFF2-40B4-BE49-F238E27FC236}">
                <a16:creationId xmlns:a16="http://schemas.microsoft.com/office/drawing/2014/main" id="{28552EF6-B551-4544-89BE-87C734A1553E}"/>
              </a:ext>
            </a:extLst>
          </p:cNvPr>
          <p:cNvSpPr txBox="1"/>
          <p:nvPr/>
        </p:nvSpPr>
        <p:spPr>
          <a:xfrm>
            <a:off x="744434" y="343330"/>
            <a:ext cx="10703131" cy="584775"/>
          </a:xfrm>
          <a:prstGeom prst="rect">
            <a:avLst/>
          </a:prstGeom>
          <a:noFill/>
        </p:spPr>
        <p:txBody>
          <a:bodyPr wrap="square" rtlCol="0">
            <a:spAutoFit/>
          </a:bodyPr>
          <a:lstStyle/>
          <a:p>
            <a:pPr algn="ctr"/>
            <a:r>
              <a:rPr lang="en-US" sz="3200" dirty="0">
                <a:solidFill>
                  <a:schemeClr val="tx2"/>
                </a:solidFill>
                <a:latin typeface="+mj-lt"/>
              </a:rPr>
              <a:t> How to run </a:t>
            </a:r>
            <a:r>
              <a:rPr lang="en-US" sz="3200" dirty="0" err="1">
                <a:solidFill>
                  <a:schemeClr val="tx2"/>
                </a:solidFill>
                <a:latin typeface="+mj-lt"/>
              </a:rPr>
              <a:t>Mobilenet</a:t>
            </a:r>
            <a:r>
              <a:rPr lang="en-US" sz="3200" dirty="0">
                <a:solidFill>
                  <a:schemeClr val="tx2"/>
                </a:solidFill>
                <a:latin typeface="+mj-lt"/>
              </a:rPr>
              <a:t> using Android Device and </a:t>
            </a:r>
            <a:r>
              <a:rPr lang="en-US" sz="3200" dirty="0" err="1">
                <a:solidFill>
                  <a:schemeClr val="tx2"/>
                </a:solidFill>
                <a:latin typeface="+mj-lt"/>
              </a:rPr>
              <a:t>Tflite</a:t>
            </a:r>
            <a:r>
              <a:rPr lang="en-US" sz="3200" dirty="0">
                <a:solidFill>
                  <a:schemeClr val="tx2"/>
                </a:solidFill>
                <a:latin typeface="+mj-lt"/>
              </a:rPr>
              <a:t> </a:t>
            </a:r>
          </a:p>
        </p:txBody>
      </p:sp>
      <p:pic>
        <p:nvPicPr>
          <p:cNvPr id="3" name="Picture 2">
            <a:extLst>
              <a:ext uri="{FF2B5EF4-FFF2-40B4-BE49-F238E27FC236}">
                <a16:creationId xmlns:a16="http://schemas.microsoft.com/office/drawing/2014/main" id="{FE1A2E24-C771-4820-808F-957333D7F2AA}"/>
              </a:ext>
            </a:extLst>
          </p:cNvPr>
          <p:cNvPicPr>
            <a:picLocks noChangeAspect="1"/>
          </p:cNvPicPr>
          <p:nvPr/>
        </p:nvPicPr>
        <p:blipFill>
          <a:blip r:embed="rId3"/>
          <a:stretch>
            <a:fillRect/>
          </a:stretch>
        </p:blipFill>
        <p:spPr>
          <a:xfrm>
            <a:off x="5888192" y="3057403"/>
            <a:ext cx="2385267" cy="243861"/>
          </a:xfrm>
          <a:prstGeom prst="rect">
            <a:avLst/>
          </a:prstGeom>
        </p:spPr>
      </p:pic>
      <p:pic>
        <p:nvPicPr>
          <p:cNvPr id="6" name="Picture 5">
            <a:extLst>
              <a:ext uri="{FF2B5EF4-FFF2-40B4-BE49-F238E27FC236}">
                <a16:creationId xmlns:a16="http://schemas.microsoft.com/office/drawing/2014/main" id="{261AB3EA-9153-4E94-864F-C6A74868BE59}"/>
              </a:ext>
            </a:extLst>
          </p:cNvPr>
          <p:cNvPicPr>
            <a:picLocks noChangeAspect="1"/>
          </p:cNvPicPr>
          <p:nvPr/>
        </p:nvPicPr>
        <p:blipFill>
          <a:blip r:embed="rId4"/>
          <a:stretch>
            <a:fillRect/>
          </a:stretch>
        </p:blipFill>
        <p:spPr>
          <a:xfrm>
            <a:off x="5888785" y="1680456"/>
            <a:ext cx="2476715" cy="1112616"/>
          </a:xfrm>
          <a:prstGeom prst="rect">
            <a:avLst/>
          </a:prstGeom>
        </p:spPr>
      </p:pic>
      <p:pic>
        <p:nvPicPr>
          <p:cNvPr id="8" name="Picture 7">
            <a:extLst>
              <a:ext uri="{FF2B5EF4-FFF2-40B4-BE49-F238E27FC236}">
                <a16:creationId xmlns:a16="http://schemas.microsoft.com/office/drawing/2014/main" id="{B1E3401D-38FF-4745-9F7E-F8F3AEECA769}"/>
              </a:ext>
            </a:extLst>
          </p:cNvPr>
          <p:cNvPicPr>
            <a:picLocks noChangeAspect="1"/>
          </p:cNvPicPr>
          <p:nvPr/>
        </p:nvPicPr>
        <p:blipFill rotWithShape="1">
          <a:blip r:embed="rId5">
            <a:extLst>
              <a:ext uri="{28A0092B-C50C-407E-A947-70E740481C1C}">
                <a14:useLocalDpi xmlns:a14="http://schemas.microsoft.com/office/drawing/2010/main" val="0"/>
              </a:ext>
            </a:extLst>
          </a:blip>
          <a:srcRect t="5587" b="36312"/>
          <a:stretch/>
        </p:blipFill>
        <p:spPr>
          <a:xfrm>
            <a:off x="8707596" y="1680456"/>
            <a:ext cx="3086100" cy="3984647"/>
          </a:xfrm>
          <a:prstGeom prst="rect">
            <a:avLst/>
          </a:prstGeom>
          <a:ln w="57150">
            <a:solidFill>
              <a:srgbClr val="0070C0"/>
            </a:solidFill>
          </a:ln>
        </p:spPr>
      </p:pic>
    </p:spTree>
    <p:extLst>
      <p:ext uri="{BB962C8B-B14F-4D97-AF65-F5344CB8AC3E}">
        <p14:creationId xmlns:p14="http://schemas.microsoft.com/office/powerpoint/2010/main" val="55130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598ED1-88CC-41FC-8C8C-7E3B217DF3AF}"/>
              </a:ext>
            </a:extLst>
          </p:cNvPr>
          <p:cNvSpPr>
            <a:spLocks noGrp="1"/>
          </p:cNvSpPr>
          <p:nvPr>
            <p:ph type="ftr" sz="quarter" idx="11"/>
          </p:nvPr>
        </p:nvSpPr>
        <p:spPr/>
        <p:txBody>
          <a:bodyPr/>
          <a:lstStyle/>
          <a:p>
            <a:r>
              <a:rPr lang="en-US">
                <a:solidFill>
                  <a:schemeClr val="tx2"/>
                </a:solidFill>
              </a:rPr>
              <a:t>FUTUREWEI INTERNAL</a:t>
            </a:r>
          </a:p>
        </p:txBody>
      </p:sp>
      <p:sp>
        <p:nvSpPr>
          <p:cNvPr id="5" name="Slide Number Placeholder 4">
            <a:extLst>
              <a:ext uri="{FF2B5EF4-FFF2-40B4-BE49-F238E27FC236}">
                <a16:creationId xmlns:a16="http://schemas.microsoft.com/office/drawing/2014/main" id="{6DED795E-C126-4901-AF9F-D831398086A1}"/>
              </a:ext>
            </a:extLst>
          </p:cNvPr>
          <p:cNvSpPr>
            <a:spLocks noGrp="1"/>
          </p:cNvSpPr>
          <p:nvPr>
            <p:ph type="sldNum" sz="quarter" idx="12"/>
          </p:nvPr>
        </p:nvSpPr>
        <p:spPr/>
        <p:txBody>
          <a:bodyPr/>
          <a:lstStyle/>
          <a:p>
            <a:fld id="{3B917CB5-27BD-4ECA-9D86-80D4B900A204}" type="slidenum">
              <a:rPr lang="en-US" smtClean="0">
                <a:solidFill>
                  <a:schemeClr val="tx2"/>
                </a:solidFill>
              </a:rPr>
              <a:t>13</a:t>
            </a:fld>
            <a:endParaRPr lang="en-US">
              <a:solidFill>
                <a:schemeClr val="tx2"/>
              </a:solidFill>
            </a:endParaRPr>
          </a:p>
        </p:txBody>
      </p:sp>
      <p:sp>
        <p:nvSpPr>
          <p:cNvPr id="6" name="Rectangle 5">
            <a:extLst>
              <a:ext uri="{FF2B5EF4-FFF2-40B4-BE49-F238E27FC236}">
                <a16:creationId xmlns:a16="http://schemas.microsoft.com/office/drawing/2014/main" id="{215A5192-5A99-4975-A0BD-565AEC2C548F}"/>
              </a:ext>
            </a:extLst>
          </p:cNvPr>
          <p:cNvSpPr/>
          <p:nvPr/>
        </p:nvSpPr>
        <p:spPr>
          <a:xfrm>
            <a:off x="719259" y="3153391"/>
            <a:ext cx="2795461" cy="801787"/>
          </a:xfrm>
          <a:prstGeom prst="rect">
            <a:avLst/>
          </a:prstGeom>
          <a:solidFill>
            <a:schemeClr val="bg1"/>
          </a:solidFill>
          <a:ln w="5715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Input to Model: image, 224X224 in size for this specific model, NCHW input format, </a:t>
            </a:r>
          </a:p>
        </p:txBody>
      </p:sp>
      <p:sp>
        <p:nvSpPr>
          <p:cNvPr id="7" name="Rectangle 6">
            <a:extLst>
              <a:ext uri="{FF2B5EF4-FFF2-40B4-BE49-F238E27FC236}">
                <a16:creationId xmlns:a16="http://schemas.microsoft.com/office/drawing/2014/main" id="{D7FD486B-71B6-4115-B14D-E567AD88CDB5}"/>
              </a:ext>
            </a:extLst>
          </p:cNvPr>
          <p:cNvSpPr/>
          <p:nvPr/>
        </p:nvSpPr>
        <p:spPr>
          <a:xfrm>
            <a:off x="719259" y="1113111"/>
            <a:ext cx="2795461" cy="565946"/>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Raw data: original image, .jpg or .</a:t>
            </a:r>
            <a:r>
              <a:rPr lang="en-US" sz="1400" dirty="0" err="1">
                <a:solidFill>
                  <a:schemeClr val="tx2"/>
                </a:solidFill>
              </a:rPr>
              <a:t>png</a:t>
            </a:r>
            <a:r>
              <a:rPr lang="en-US" sz="1400" dirty="0">
                <a:solidFill>
                  <a:schemeClr val="tx2"/>
                </a:solidFill>
              </a:rPr>
              <a:t>, any size</a:t>
            </a:r>
          </a:p>
        </p:txBody>
      </p:sp>
      <p:sp>
        <p:nvSpPr>
          <p:cNvPr id="9" name="Rectangle 8">
            <a:extLst>
              <a:ext uri="{FF2B5EF4-FFF2-40B4-BE49-F238E27FC236}">
                <a16:creationId xmlns:a16="http://schemas.microsoft.com/office/drawing/2014/main" id="{75E80A51-4958-42C8-8C92-15230D68E9E9}"/>
              </a:ext>
            </a:extLst>
          </p:cNvPr>
          <p:cNvSpPr/>
          <p:nvPr/>
        </p:nvSpPr>
        <p:spPr>
          <a:xfrm>
            <a:off x="401884" y="1877739"/>
            <a:ext cx="3430211" cy="1049404"/>
          </a:xfrm>
          <a:prstGeom prst="rect">
            <a:avLst/>
          </a:prstGeom>
          <a:solidFill>
            <a:schemeClr val="bg1"/>
          </a:solidFill>
          <a:ln w="57150">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Preprocessing: Select a 224X224 square of pixels around the center. Convert the square image into bitmap. Convert bitmap into </a:t>
            </a:r>
            <a:r>
              <a:rPr lang="en-US" sz="1400" dirty="0" err="1">
                <a:solidFill>
                  <a:schemeClr val="tx2"/>
                </a:solidFill>
              </a:rPr>
              <a:t>bytebuffer</a:t>
            </a:r>
            <a:r>
              <a:rPr lang="en-US" sz="1400" dirty="0">
                <a:solidFill>
                  <a:schemeClr val="tx2"/>
                </a:solidFill>
              </a:rPr>
              <a:t> in NCHW format</a:t>
            </a:r>
          </a:p>
        </p:txBody>
      </p:sp>
      <p:sp>
        <p:nvSpPr>
          <p:cNvPr id="10" name="Rectangle 9">
            <a:extLst>
              <a:ext uri="{FF2B5EF4-FFF2-40B4-BE49-F238E27FC236}">
                <a16:creationId xmlns:a16="http://schemas.microsoft.com/office/drawing/2014/main" id="{DA85423B-A248-455C-8C74-7E8BA77625F1}"/>
              </a:ext>
            </a:extLst>
          </p:cNvPr>
          <p:cNvSpPr/>
          <p:nvPr/>
        </p:nvSpPr>
        <p:spPr>
          <a:xfrm>
            <a:off x="719261" y="4165595"/>
            <a:ext cx="2795461" cy="823039"/>
          </a:xfrm>
          <a:prstGeom prst="rect">
            <a:avLst/>
          </a:prstGeom>
          <a:solidFill>
            <a:schemeClr val="bg1"/>
          </a:solidFill>
          <a:ln w="57150">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Converted model: .om model.</a:t>
            </a:r>
            <a:br>
              <a:rPr lang="en-US" sz="1400" dirty="0">
                <a:solidFill>
                  <a:schemeClr val="tx2"/>
                </a:solidFill>
              </a:rPr>
            </a:br>
            <a:r>
              <a:rPr lang="en-US" sz="1400" dirty="0">
                <a:solidFill>
                  <a:schemeClr val="tx2"/>
                </a:solidFill>
              </a:rPr>
              <a:t>One input at a time, </a:t>
            </a:r>
            <a:r>
              <a:rPr lang="en-US" sz="1400" dirty="0" err="1">
                <a:solidFill>
                  <a:schemeClr val="tx2"/>
                </a:solidFill>
              </a:rPr>
              <a:t>mobilenet</a:t>
            </a:r>
            <a:r>
              <a:rPr lang="en-US" sz="1400" dirty="0">
                <a:solidFill>
                  <a:schemeClr val="tx2"/>
                </a:solidFill>
              </a:rPr>
              <a:t> supports 1000 image labels</a:t>
            </a:r>
          </a:p>
        </p:txBody>
      </p:sp>
      <p:sp>
        <p:nvSpPr>
          <p:cNvPr id="11" name="Rectangle 10">
            <a:extLst>
              <a:ext uri="{FF2B5EF4-FFF2-40B4-BE49-F238E27FC236}">
                <a16:creationId xmlns:a16="http://schemas.microsoft.com/office/drawing/2014/main" id="{1D56747C-C43F-4AA4-AAA0-A6F01019CFB3}"/>
              </a:ext>
            </a:extLst>
          </p:cNvPr>
          <p:cNvSpPr/>
          <p:nvPr/>
        </p:nvSpPr>
        <p:spPr>
          <a:xfrm>
            <a:off x="4183596" y="4176221"/>
            <a:ext cx="2795461" cy="801787"/>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Original model: .pb model (using </a:t>
            </a:r>
            <a:r>
              <a:rPr lang="en-US" sz="1600" dirty="0" err="1">
                <a:solidFill>
                  <a:schemeClr val="tx2"/>
                </a:solidFill>
              </a:rPr>
              <a:t>mobilenet</a:t>
            </a:r>
            <a:r>
              <a:rPr lang="en-US" sz="1600" dirty="0">
                <a:solidFill>
                  <a:schemeClr val="tx2"/>
                </a:solidFill>
              </a:rPr>
              <a:t>)</a:t>
            </a:r>
          </a:p>
        </p:txBody>
      </p:sp>
      <p:cxnSp>
        <p:nvCxnSpPr>
          <p:cNvPr id="13" name="Straight Arrow Connector 12">
            <a:extLst>
              <a:ext uri="{FF2B5EF4-FFF2-40B4-BE49-F238E27FC236}">
                <a16:creationId xmlns:a16="http://schemas.microsoft.com/office/drawing/2014/main" id="{EFC646B5-918F-4746-B192-C34CB85BF22F}"/>
              </a:ext>
            </a:extLst>
          </p:cNvPr>
          <p:cNvCxnSpPr>
            <a:cxnSpLocks/>
            <a:stCxn id="11" idx="1"/>
            <a:endCxn id="10" idx="3"/>
          </p:cNvCxnSpPr>
          <p:nvPr/>
        </p:nvCxnSpPr>
        <p:spPr>
          <a:xfrm flipH="1">
            <a:off x="3514722" y="4577115"/>
            <a:ext cx="66887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F24C6B8-34AA-4E16-95DA-426774D728F7}"/>
              </a:ext>
            </a:extLst>
          </p:cNvPr>
          <p:cNvSpPr/>
          <p:nvPr/>
        </p:nvSpPr>
        <p:spPr>
          <a:xfrm>
            <a:off x="719260" y="5389518"/>
            <a:ext cx="2795461" cy="933558"/>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Raw output: A list of 1000 label number to confidence values as text. Performance in time (milliseconds)</a:t>
            </a:r>
          </a:p>
        </p:txBody>
      </p:sp>
      <p:sp>
        <p:nvSpPr>
          <p:cNvPr id="23" name="TextBox 22">
            <a:extLst>
              <a:ext uri="{FF2B5EF4-FFF2-40B4-BE49-F238E27FC236}">
                <a16:creationId xmlns:a16="http://schemas.microsoft.com/office/drawing/2014/main" id="{D8E148AE-F56D-44C9-A506-D497FA55E871}"/>
              </a:ext>
            </a:extLst>
          </p:cNvPr>
          <p:cNvSpPr txBox="1"/>
          <p:nvPr/>
        </p:nvSpPr>
        <p:spPr>
          <a:xfrm>
            <a:off x="4291135" y="5305425"/>
            <a:ext cx="2042990" cy="369332"/>
          </a:xfrm>
          <a:prstGeom prst="rect">
            <a:avLst/>
          </a:prstGeom>
          <a:noFill/>
        </p:spPr>
        <p:txBody>
          <a:bodyPr wrap="square" rtlCol="0">
            <a:spAutoFit/>
          </a:bodyPr>
          <a:lstStyle/>
          <a:p>
            <a:endParaRPr lang="en-US" dirty="0">
              <a:solidFill>
                <a:schemeClr val="tx2"/>
              </a:solidFill>
            </a:endParaRPr>
          </a:p>
        </p:txBody>
      </p:sp>
      <p:sp>
        <p:nvSpPr>
          <p:cNvPr id="24" name="Rectangle 23">
            <a:extLst>
              <a:ext uri="{FF2B5EF4-FFF2-40B4-BE49-F238E27FC236}">
                <a16:creationId xmlns:a16="http://schemas.microsoft.com/office/drawing/2014/main" id="{CC30D515-3F64-4A38-98AD-12EBB3261A0A}"/>
              </a:ext>
            </a:extLst>
          </p:cNvPr>
          <p:cNvSpPr/>
          <p:nvPr/>
        </p:nvSpPr>
        <p:spPr>
          <a:xfrm>
            <a:off x="4183596" y="5307194"/>
            <a:ext cx="2795461" cy="1098205"/>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Processed output: Highest confidence value with its corresponding label name in text. Performance in time (milliseconds). </a:t>
            </a:r>
          </a:p>
        </p:txBody>
      </p:sp>
      <p:pic>
        <p:nvPicPr>
          <p:cNvPr id="26" name="Picture 25" descr="A penguin standing on top of a body of water&#10;&#10;Description automatically generated">
            <a:extLst>
              <a:ext uri="{FF2B5EF4-FFF2-40B4-BE49-F238E27FC236}">
                <a16:creationId xmlns:a16="http://schemas.microsoft.com/office/drawing/2014/main" id="{50067BAB-4C93-44F0-A35C-902616CE2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799" y="1798919"/>
            <a:ext cx="917965" cy="1376947"/>
          </a:xfrm>
          <a:prstGeom prst="rect">
            <a:avLst/>
          </a:prstGeom>
        </p:spPr>
      </p:pic>
      <p:cxnSp>
        <p:nvCxnSpPr>
          <p:cNvPr id="29" name="Straight Arrow Connector 28">
            <a:extLst>
              <a:ext uri="{FF2B5EF4-FFF2-40B4-BE49-F238E27FC236}">
                <a16:creationId xmlns:a16="http://schemas.microsoft.com/office/drawing/2014/main" id="{9DE27BDF-EA8D-49F6-826A-597F0B6BB817}"/>
              </a:ext>
            </a:extLst>
          </p:cNvPr>
          <p:cNvCxnSpPr>
            <a:cxnSpLocks/>
            <a:stCxn id="19" idx="3"/>
            <a:endCxn id="24" idx="1"/>
          </p:cNvCxnSpPr>
          <p:nvPr/>
        </p:nvCxnSpPr>
        <p:spPr>
          <a:xfrm>
            <a:off x="3514721" y="5856297"/>
            <a:ext cx="66887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ADF75E-274C-41BB-8CBE-292C32B2DD85}"/>
              </a:ext>
            </a:extLst>
          </p:cNvPr>
          <p:cNvCxnSpPr>
            <a:cxnSpLocks/>
            <a:stCxn id="10" idx="2"/>
            <a:endCxn id="19" idx="0"/>
          </p:cNvCxnSpPr>
          <p:nvPr/>
        </p:nvCxnSpPr>
        <p:spPr>
          <a:xfrm flipH="1">
            <a:off x="2116991" y="4988634"/>
            <a:ext cx="1" cy="4008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17ABCC-B717-437F-BBFC-2121EA4097B0}"/>
              </a:ext>
            </a:extLst>
          </p:cNvPr>
          <p:cNvCxnSpPr>
            <a:cxnSpLocks/>
            <a:stCxn id="6" idx="2"/>
            <a:endCxn id="10" idx="0"/>
          </p:cNvCxnSpPr>
          <p:nvPr/>
        </p:nvCxnSpPr>
        <p:spPr>
          <a:xfrm>
            <a:off x="2116990" y="3955178"/>
            <a:ext cx="2" cy="21041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5C33195-124B-4F7C-955B-4A4D0424C0A2}"/>
              </a:ext>
            </a:extLst>
          </p:cNvPr>
          <p:cNvCxnSpPr>
            <a:cxnSpLocks/>
            <a:stCxn id="9" idx="2"/>
            <a:endCxn id="6" idx="0"/>
          </p:cNvCxnSpPr>
          <p:nvPr/>
        </p:nvCxnSpPr>
        <p:spPr>
          <a:xfrm>
            <a:off x="2116990" y="2927143"/>
            <a:ext cx="0" cy="22624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6633D32-84D8-48C8-A90E-BF1096F83D72}"/>
              </a:ext>
            </a:extLst>
          </p:cNvPr>
          <p:cNvCxnSpPr>
            <a:cxnSpLocks/>
            <a:stCxn id="7" idx="2"/>
            <a:endCxn id="9" idx="0"/>
          </p:cNvCxnSpPr>
          <p:nvPr/>
        </p:nvCxnSpPr>
        <p:spPr>
          <a:xfrm>
            <a:off x="2116990" y="1679057"/>
            <a:ext cx="0" cy="19868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descr="A screenshot of a social media post&#10;&#10;Description automatically generated">
            <a:extLst>
              <a:ext uri="{FF2B5EF4-FFF2-40B4-BE49-F238E27FC236}">
                <a16:creationId xmlns:a16="http://schemas.microsoft.com/office/drawing/2014/main" id="{720AB646-9785-4785-ABC5-219BA1447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8" y="1782380"/>
            <a:ext cx="2580383" cy="1698752"/>
          </a:xfrm>
          <a:prstGeom prst="rect">
            <a:avLst/>
          </a:prstGeom>
          <a:ln w="47625" cmpd="sng">
            <a:solidFill>
              <a:srgbClr val="C00000"/>
            </a:solidFill>
          </a:ln>
        </p:spPr>
      </p:pic>
      <p:sp>
        <p:nvSpPr>
          <p:cNvPr id="41" name="TextBox 40">
            <a:extLst>
              <a:ext uri="{FF2B5EF4-FFF2-40B4-BE49-F238E27FC236}">
                <a16:creationId xmlns:a16="http://schemas.microsoft.com/office/drawing/2014/main" id="{D0902962-2A9A-4EAC-BFB5-80E2E1E73039}"/>
              </a:ext>
            </a:extLst>
          </p:cNvPr>
          <p:cNvSpPr txBox="1"/>
          <p:nvPr/>
        </p:nvSpPr>
        <p:spPr>
          <a:xfrm>
            <a:off x="4291135" y="1413048"/>
            <a:ext cx="1159292" cy="369332"/>
          </a:xfrm>
          <a:prstGeom prst="rect">
            <a:avLst/>
          </a:prstGeom>
          <a:noFill/>
        </p:spPr>
        <p:txBody>
          <a:bodyPr wrap="none" rtlCol="0">
            <a:spAutoFit/>
          </a:bodyPr>
          <a:lstStyle/>
          <a:p>
            <a:r>
              <a:rPr lang="en-US" dirty="0">
                <a:solidFill>
                  <a:schemeClr val="tx2"/>
                </a:solidFill>
              </a:rPr>
              <a:t>Raw data</a:t>
            </a:r>
          </a:p>
        </p:txBody>
      </p:sp>
      <p:sp>
        <p:nvSpPr>
          <p:cNvPr id="42" name="TextBox 41">
            <a:extLst>
              <a:ext uri="{FF2B5EF4-FFF2-40B4-BE49-F238E27FC236}">
                <a16:creationId xmlns:a16="http://schemas.microsoft.com/office/drawing/2014/main" id="{7EC16F82-0564-4474-8036-6C1C655FF2C2}"/>
              </a:ext>
            </a:extLst>
          </p:cNvPr>
          <p:cNvSpPr txBox="1"/>
          <p:nvPr/>
        </p:nvSpPr>
        <p:spPr>
          <a:xfrm>
            <a:off x="9481946" y="1413048"/>
            <a:ext cx="1980029" cy="369332"/>
          </a:xfrm>
          <a:prstGeom prst="rect">
            <a:avLst/>
          </a:prstGeom>
          <a:noFill/>
        </p:spPr>
        <p:txBody>
          <a:bodyPr wrap="none" rtlCol="0">
            <a:spAutoFit/>
          </a:bodyPr>
          <a:lstStyle/>
          <a:p>
            <a:r>
              <a:rPr lang="en-US" dirty="0">
                <a:solidFill>
                  <a:schemeClr val="tx2"/>
                </a:solidFill>
              </a:rPr>
              <a:t>Processed output</a:t>
            </a:r>
          </a:p>
        </p:txBody>
      </p:sp>
      <p:pic>
        <p:nvPicPr>
          <p:cNvPr id="43" name="Picture 42">
            <a:extLst>
              <a:ext uri="{FF2B5EF4-FFF2-40B4-BE49-F238E27FC236}">
                <a16:creationId xmlns:a16="http://schemas.microsoft.com/office/drawing/2014/main" id="{9E5CBF8A-D4B1-4FCE-BEB1-CD6FBB6B8DDA}"/>
              </a:ext>
            </a:extLst>
          </p:cNvPr>
          <p:cNvPicPr>
            <a:picLocks noChangeAspect="1"/>
          </p:cNvPicPr>
          <p:nvPr/>
        </p:nvPicPr>
        <p:blipFill>
          <a:blip r:embed="rId4"/>
          <a:stretch>
            <a:fillRect/>
          </a:stretch>
        </p:blipFill>
        <p:spPr>
          <a:xfrm>
            <a:off x="5581327" y="1822657"/>
            <a:ext cx="3307367" cy="1318374"/>
          </a:xfrm>
          <a:prstGeom prst="rect">
            <a:avLst/>
          </a:prstGeom>
        </p:spPr>
      </p:pic>
      <p:sp>
        <p:nvSpPr>
          <p:cNvPr id="44" name="TextBox 43">
            <a:extLst>
              <a:ext uri="{FF2B5EF4-FFF2-40B4-BE49-F238E27FC236}">
                <a16:creationId xmlns:a16="http://schemas.microsoft.com/office/drawing/2014/main" id="{F4280E5C-C139-4C25-B2CD-8BFA587F00E0}"/>
              </a:ext>
            </a:extLst>
          </p:cNvPr>
          <p:cNvSpPr txBox="1"/>
          <p:nvPr/>
        </p:nvSpPr>
        <p:spPr>
          <a:xfrm>
            <a:off x="6454790" y="1418912"/>
            <a:ext cx="1351652" cy="369332"/>
          </a:xfrm>
          <a:prstGeom prst="rect">
            <a:avLst/>
          </a:prstGeom>
          <a:noFill/>
        </p:spPr>
        <p:txBody>
          <a:bodyPr wrap="none" rtlCol="0">
            <a:spAutoFit/>
          </a:bodyPr>
          <a:lstStyle/>
          <a:p>
            <a:r>
              <a:rPr lang="en-US" dirty="0">
                <a:solidFill>
                  <a:schemeClr val="tx2"/>
                </a:solidFill>
              </a:rPr>
              <a:t>Raw output</a:t>
            </a:r>
          </a:p>
        </p:txBody>
      </p:sp>
      <p:pic>
        <p:nvPicPr>
          <p:cNvPr id="49" name="Picture 48">
            <a:extLst>
              <a:ext uri="{FF2B5EF4-FFF2-40B4-BE49-F238E27FC236}">
                <a16:creationId xmlns:a16="http://schemas.microsoft.com/office/drawing/2014/main" id="{3B497A5B-FE9D-4BFB-85B3-C2C397E49976}"/>
              </a:ext>
            </a:extLst>
          </p:cNvPr>
          <p:cNvPicPr>
            <a:picLocks noChangeAspect="1"/>
          </p:cNvPicPr>
          <p:nvPr/>
        </p:nvPicPr>
        <p:blipFill>
          <a:blip r:embed="rId5"/>
          <a:stretch>
            <a:fillRect/>
          </a:stretch>
        </p:blipFill>
        <p:spPr>
          <a:xfrm>
            <a:off x="9568910" y="3636290"/>
            <a:ext cx="1806097" cy="182896"/>
          </a:xfrm>
          <a:prstGeom prst="rect">
            <a:avLst/>
          </a:prstGeom>
        </p:spPr>
      </p:pic>
      <p:pic>
        <p:nvPicPr>
          <p:cNvPr id="50" name="Picture 49">
            <a:extLst>
              <a:ext uri="{FF2B5EF4-FFF2-40B4-BE49-F238E27FC236}">
                <a16:creationId xmlns:a16="http://schemas.microsoft.com/office/drawing/2014/main" id="{BD3AB744-5D91-4466-9100-C33C54D1926B}"/>
              </a:ext>
            </a:extLst>
          </p:cNvPr>
          <p:cNvPicPr>
            <a:picLocks noChangeAspect="1"/>
          </p:cNvPicPr>
          <p:nvPr/>
        </p:nvPicPr>
        <p:blipFill>
          <a:blip r:embed="rId6"/>
          <a:stretch>
            <a:fillRect/>
          </a:stretch>
        </p:blipFill>
        <p:spPr>
          <a:xfrm>
            <a:off x="6086585" y="3282995"/>
            <a:ext cx="2088061" cy="198137"/>
          </a:xfrm>
          <a:prstGeom prst="rect">
            <a:avLst/>
          </a:prstGeom>
        </p:spPr>
      </p:pic>
      <p:sp>
        <p:nvSpPr>
          <p:cNvPr id="53" name="TextBox 52">
            <a:extLst>
              <a:ext uri="{FF2B5EF4-FFF2-40B4-BE49-F238E27FC236}">
                <a16:creationId xmlns:a16="http://schemas.microsoft.com/office/drawing/2014/main" id="{AE15C123-4AFF-4FCC-ACF9-F42695ED2F1D}"/>
              </a:ext>
            </a:extLst>
          </p:cNvPr>
          <p:cNvSpPr txBox="1"/>
          <p:nvPr/>
        </p:nvSpPr>
        <p:spPr>
          <a:xfrm>
            <a:off x="719260" y="322212"/>
            <a:ext cx="10967912" cy="523220"/>
          </a:xfrm>
          <a:prstGeom prst="rect">
            <a:avLst/>
          </a:prstGeom>
          <a:noFill/>
        </p:spPr>
        <p:txBody>
          <a:bodyPr wrap="square" rtlCol="0">
            <a:spAutoFit/>
          </a:bodyPr>
          <a:lstStyle/>
          <a:p>
            <a:pPr algn="ctr"/>
            <a:r>
              <a:rPr lang="en-US" sz="2800" dirty="0">
                <a:solidFill>
                  <a:schemeClr val="tx2"/>
                </a:solidFill>
              </a:rPr>
              <a:t>How to run </a:t>
            </a:r>
            <a:r>
              <a:rPr lang="en-US" sz="2800" dirty="0" err="1">
                <a:solidFill>
                  <a:schemeClr val="tx2"/>
                </a:solidFill>
              </a:rPr>
              <a:t>Mobilenet</a:t>
            </a:r>
            <a:r>
              <a:rPr lang="en-US" sz="2800" dirty="0">
                <a:solidFill>
                  <a:schemeClr val="tx2"/>
                </a:solidFill>
              </a:rPr>
              <a:t> using Huawei Device and </a:t>
            </a:r>
            <a:r>
              <a:rPr lang="en-US" sz="2800" dirty="0" err="1">
                <a:solidFill>
                  <a:schemeClr val="tx2"/>
                </a:solidFill>
              </a:rPr>
              <a:t>HiAI</a:t>
            </a:r>
            <a:r>
              <a:rPr lang="en-US" sz="2800" dirty="0">
                <a:solidFill>
                  <a:schemeClr val="tx2"/>
                </a:solidFill>
              </a:rPr>
              <a:t> Foundation</a:t>
            </a:r>
            <a:endParaRPr lang="en-US" sz="2800" dirty="0">
              <a:solidFill>
                <a:schemeClr val="tx2"/>
              </a:solidFill>
              <a:latin typeface="+mj-lt"/>
            </a:endParaRPr>
          </a:p>
        </p:txBody>
      </p:sp>
      <p:sp>
        <p:nvSpPr>
          <p:cNvPr id="2" name="TextBox 1">
            <a:extLst>
              <a:ext uri="{FF2B5EF4-FFF2-40B4-BE49-F238E27FC236}">
                <a16:creationId xmlns:a16="http://schemas.microsoft.com/office/drawing/2014/main" id="{56B95877-C696-4E45-A3B8-DC26789DE5FB}"/>
              </a:ext>
            </a:extLst>
          </p:cNvPr>
          <p:cNvSpPr txBox="1"/>
          <p:nvPr/>
        </p:nvSpPr>
        <p:spPr>
          <a:xfrm>
            <a:off x="7647931" y="4060081"/>
            <a:ext cx="4504246" cy="584775"/>
          </a:xfrm>
          <a:prstGeom prst="rect">
            <a:avLst/>
          </a:prstGeom>
          <a:noFill/>
        </p:spPr>
        <p:txBody>
          <a:bodyPr wrap="none" rtlCol="0">
            <a:spAutoFit/>
          </a:bodyPr>
          <a:lstStyle/>
          <a:p>
            <a:r>
              <a:rPr lang="en-US" sz="1600" dirty="0">
                <a:solidFill>
                  <a:schemeClr val="tx2"/>
                </a:solidFill>
              </a:rPr>
              <a:t>Performance Comparison between OM vs </a:t>
            </a:r>
            <a:r>
              <a:rPr lang="en-US" sz="1600" dirty="0" err="1">
                <a:solidFill>
                  <a:schemeClr val="tx2"/>
                </a:solidFill>
              </a:rPr>
              <a:t>Tflite</a:t>
            </a:r>
            <a:endParaRPr lang="en-US" sz="1600" dirty="0">
              <a:solidFill>
                <a:schemeClr val="tx2"/>
              </a:solidFill>
            </a:endParaRPr>
          </a:p>
          <a:p>
            <a:r>
              <a:rPr lang="en-US" sz="1600" dirty="0">
                <a:solidFill>
                  <a:schemeClr val="tx2"/>
                </a:solidFill>
              </a:rPr>
              <a:t>42 </a:t>
            </a:r>
            <a:r>
              <a:rPr lang="en-US" sz="1600" dirty="0" err="1">
                <a:solidFill>
                  <a:schemeClr val="tx2"/>
                </a:solidFill>
              </a:rPr>
              <a:t>ms</a:t>
            </a:r>
            <a:r>
              <a:rPr lang="en-US" sz="1600" dirty="0">
                <a:solidFill>
                  <a:schemeClr val="tx2"/>
                </a:solidFill>
              </a:rPr>
              <a:t>(previous slide) vs 4 </a:t>
            </a:r>
            <a:r>
              <a:rPr lang="en-US" sz="1600" dirty="0" err="1">
                <a:solidFill>
                  <a:schemeClr val="tx2"/>
                </a:solidFill>
              </a:rPr>
              <a:t>ms</a:t>
            </a:r>
            <a:endParaRPr lang="en-US" sz="1600" dirty="0">
              <a:solidFill>
                <a:schemeClr val="tx2"/>
              </a:solidFill>
            </a:endParaRPr>
          </a:p>
        </p:txBody>
      </p:sp>
    </p:spTree>
    <p:extLst>
      <p:ext uri="{BB962C8B-B14F-4D97-AF65-F5344CB8AC3E}">
        <p14:creationId xmlns:p14="http://schemas.microsoft.com/office/powerpoint/2010/main" val="225894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9C69-E674-495C-9F48-6598806C63B6}"/>
              </a:ext>
            </a:extLst>
          </p:cNvPr>
          <p:cNvSpPr>
            <a:spLocks noGrp="1"/>
          </p:cNvSpPr>
          <p:nvPr>
            <p:ph type="title"/>
          </p:nvPr>
        </p:nvSpPr>
        <p:spPr>
          <a:xfrm>
            <a:off x="838200" y="365125"/>
            <a:ext cx="10515600" cy="607641"/>
          </a:xfrm>
        </p:spPr>
        <p:txBody>
          <a:bodyPr>
            <a:noAutofit/>
          </a:bodyPr>
          <a:lstStyle/>
          <a:p>
            <a:r>
              <a:rPr lang="en-US" sz="2400" b="1" dirty="0">
                <a:solidFill>
                  <a:schemeClr val="tx2"/>
                </a:solidFill>
                <a:latin typeface="Helvetica" pitchFamily="2" charset="0"/>
              </a:rPr>
              <a:t>Results Table</a:t>
            </a:r>
          </a:p>
        </p:txBody>
      </p:sp>
      <p:graphicFrame>
        <p:nvGraphicFramePr>
          <p:cNvPr id="5" name="Content Placeholder 4">
            <a:extLst>
              <a:ext uri="{FF2B5EF4-FFF2-40B4-BE49-F238E27FC236}">
                <a16:creationId xmlns:a16="http://schemas.microsoft.com/office/drawing/2014/main" id="{F15C2966-27B9-4388-9700-CFE3EC4D32E6}"/>
              </a:ext>
            </a:extLst>
          </p:cNvPr>
          <p:cNvGraphicFramePr>
            <a:graphicFrameLocks noGrp="1"/>
          </p:cNvGraphicFramePr>
          <p:nvPr>
            <p:ph idx="1"/>
            <p:extLst>
              <p:ext uri="{D42A27DB-BD31-4B8C-83A1-F6EECF244321}">
                <p14:modId xmlns:p14="http://schemas.microsoft.com/office/powerpoint/2010/main" val="2833267795"/>
              </p:ext>
            </p:extLst>
          </p:nvPr>
        </p:nvGraphicFramePr>
        <p:xfrm>
          <a:off x="838200" y="972766"/>
          <a:ext cx="10683239" cy="5026104"/>
        </p:xfrm>
        <a:graphic>
          <a:graphicData uri="http://schemas.openxmlformats.org/drawingml/2006/table">
            <a:tbl>
              <a:tblPr>
                <a:tableStyleId>{5C22544A-7EE6-4342-B048-85BDC9FD1C3A}</a:tableStyleId>
              </a:tblPr>
              <a:tblGrid>
                <a:gridCol w="2480459">
                  <a:extLst>
                    <a:ext uri="{9D8B030D-6E8A-4147-A177-3AD203B41FA5}">
                      <a16:colId xmlns:a16="http://schemas.microsoft.com/office/drawing/2014/main" val="810893877"/>
                    </a:ext>
                  </a:extLst>
                </a:gridCol>
                <a:gridCol w="2589358">
                  <a:extLst>
                    <a:ext uri="{9D8B030D-6E8A-4147-A177-3AD203B41FA5}">
                      <a16:colId xmlns:a16="http://schemas.microsoft.com/office/drawing/2014/main" val="1958137434"/>
                    </a:ext>
                  </a:extLst>
                </a:gridCol>
                <a:gridCol w="2589358">
                  <a:extLst>
                    <a:ext uri="{9D8B030D-6E8A-4147-A177-3AD203B41FA5}">
                      <a16:colId xmlns:a16="http://schemas.microsoft.com/office/drawing/2014/main" val="4223687459"/>
                    </a:ext>
                  </a:extLst>
                </a:gridCol>
                <a:gridCol w="3024064">
                  <a:extLst>
                    <a:ext uri="{9D8B030D-6E8A-4147-A177-3AD203B41FA5}">
                      <a16:colId xmlns:a16="http://schemas.microsoft.com/office/drawing/2014/main" val="439858626"/>
                    </a:ext>
                  </a:extLst>
                </a:gridCol>
              </a:tblGrid>
              <a:tr h="44237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dirty="0">
                          <a:solidFill>
                            <a:schemeClr val="tx2"/>
                          </a:solidFill>
                          <a:effectLst/>
                          <a:latin typeface="+mj-lt"/>
                        </a:rPr>
                        <a:t>Using Mobilenet_v2</a:t>
                      </a:r>
                      <a:endParaRPr lang="en-US" sz="1400" b="1" i="0" u="none" strike="noStrike" dirty="0">
                        <a:solidFill>
                          <a:schemeClr val="tx2"/>
                        </a:solidFill>
                        <a:effectLst/>
                        <a:latin typeface="+mj-lt"/>
                      </a:endParaRPr>
                    </a:p>
                  </a:txBody>
                  <a:tcPr marL="6272" marR="6272" marT="6272" marB="0"/>
                </a:tc>
                <a:tc>
                  <a:txBody>
                    <a:bodyPr/>
                    <a:lstStyle/>
                    <a:p>
                      <a:pPr algn="l" fontAlgn="t"/>
                      <a:endParaRPr lang="en-US" sz="1400" b="0" i="0" u="none" strike="noStrike" dirty="0">
                        <a:solidFill>
                          <a:schemeClr val="tx2"/>
                        </a:solidFill>
                        <a:effectLst/>
                        <a:latin typeface="+mj-lt"/>
                      </a:endParaRPr>
                    </a:p>
                  </a:txBody>
                  <a:tcPr marL="6272" marR="6272" marT="6272" marB="0"/>
                </a:tc>
                <a:tc>
                  <a:txBody>
                    <a:bodyPr/>
                    <a:lstStyle/>
                    <a:p>
                      <a:pPr algn="l" fontAlgn="t"/>
                      <a:endParaRPr lang="en-US" sz="1400" b="0" i="0" u="none" strike="noStrike" dirty="0">
                        <a:solidFill>
                          <a:schemeClr val="tx2"/>
                        </a:solidFill>
                        <a:effectLst/>
                        <a:latin typeface="+mj-lt"/>
                      </a:endParaRPr>
                    </a:p>
                  </a:txBody>
                  <a:tcPr marL="6272" marR="6272" marT="6272" marB="0"/>
                </a:tc>
                <a:tc>
                  <a:txBody>
                    <a:bodyPr/>
                    <a:lstStyle/>
                    <a:p>
                      <a:pPr algn="l" fontAlgn="t"/>
                      <a:endParaRPr lang="en-US" sz="14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3995072206"/>
                  </a:ext>
                </a:extLst>
              </a:tr>
              <a:tr h="300364">
                <a:tc>
                  <a:txBody>
                    <a:bodyPr/>
                    <a:lstStyle/>
                    <a:p>
                      <a:pPr algn="l" fontAlgn="t"/>
                      <a:endParaRPr lang="en-US" sz="1400" b="0" i="0" u="none" strike="noStrike" dirty="0">
                        <a:solidFill>
                          <a:schemeClr val="tx2"/>
                        </a:solidFill>
                        <a:effectLst/>
                        <a:latin typeface="+mj-lt"/>
                      </a:endParaRP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kern="1200" dirty="0">
                          <a:solidFill>
                            <a:schemeClr val="tx2"/>
                          </a:solidFill>
                          <a:effectLst/>
                          <a:latin typeface="+mn-lt"/>
                          <a:ea typeface="+mn-ea"/>
                          <a:cs typeface="+mn-cs"/>
                        </a:rPr>
                        <a:t>Test 1.a</a:t>
                      </a:r>
                    </a:p>
                  </a:txBody>
                  <a:tcPr marL="6272" marR="6272" marT="6272" marB="0"/>
                </a:tc>
                <a:tc>
                  <a:txBody>
                    <a:bodyPr/>
                    <a:lstStyle/>
                    <a:p>
                      <a:pPr algn="l" fontAlgn="t"/>
                      <a:r>
                        <a:rPr lang="en-US" sz="1400" u="none" strike="noStrike" dirty="0">
                          <a:solidFill>
                            <a:schemeClr val="tx2"/>
                          </a:solidFill>
                          <a:effectLst/>
                          <a:latin typeface="+mj-lt"/>
                        </a:rPr>
                        <a:t>Test 1.b</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u="none" strike="noStrike" dirty="0">
                          <a:solidFill>
                            <a:schemeClr val="tx2"/>
                          </a:solidFill>
                          <a:effectLst/>
                          <a:latin typeface="+mj-lt"/>
                        </a:rPr>
                        <a:t>Test 2</a:t>
                      </a:r>
                      <a:endParaRPr lang="en-US" sz="14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4242057054"/>
                  </a:ext>
                </a:extLst>
              </a:tr>
              <a:tr h="442371">
                <a:tc>
                  <a:txBody>
                    <a:bodyPr/>
                    <a:lstStyle/>
                    <a:p>
                      <a:pPr algn="l" fontAlgn="t"/>
                      <a:r>
                        <a:rPr lang="en-US" sz="1400" u="none" strike="noStrike" dirty="0">
                          <a:solidFill>
                            <a:schemeClr val="tx2"/>
                          </a:solidFill>
                          <a:effectLst/>
                          <a:latin typeface="+mj-lt"/>
                        </a:rPr>
                        <a:t>Client Code</a:t>
                      </a:r>
                      <a:endParaRPr lang="en-US" sz="1400" b="0" i="0" u="none" strike="noStrike" dirty="0">
                        <a:solidFill>
                          <a:schemeClr val="tx2"/>
                        </a:solidFill>
                        <a:effectLst/>
                        <a:latin typeface="+mj-lt"/>
                      </a:endParaRP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kern="1200" dirty="0">
                          <a:solidFill>
                            <a:schemeClr val="tx2"/>
                          </a:solidFill>
                          <a:effectLst/>
                          <a:latin typeface="+mn-lt"/>
                          <a:ea typeface="+mn-ea"/>
                          <a:cs typeface="+mn-cs"/>
                        </a:rPr>
                        <a:t>Java (Using Native Android)</a:t>
                      </a:r>
                      <a:endParaRPr lang="en-US" sz="1400" b="0" i="0" u="none" strike="noStrike" kern="1200" dirty="0">
                        <a:solidFill>
                          <a:schemeClr val="tx2"/>
                        </a:solidFill>
                        <a:effectLst/>
                        <a:latin typeface="+mn-lt"/>
                        <a:ea typeface="+mn-ea"/>
                        <a:cs typeface="+mn-cs"/>
                      </a:endParaRPr>
                    </a:p>
                  </a:txBody>
                  <a:tcPr marL="6272" marR="6272" marT="6272" marB="0"/>
                </a:tc>
                <a:tc>
                  <a:txBody>
                    <a:bodyPr/>
                    <a:lstStyle/>
                    <a:p>
                      <a:pPr algn="l" fontAlgn="t"/>
                      <a:r>
                        <a:rPr lang="en-US" sz="1400" u="none" strike="noStrike" dirty="0">
                          <a:solidFill>
                            <a:schemeClr val="tx2"/>
                          </a:solidFill>
                          <a:effectLst/>
                          <a:latin typeface="+mj-lt"/>
                        </a:rPr>
                        <a:t>Java using NNAPI</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u="none" strike="noStrike">
                          <a:solidFill>
                            <a:schemeClr val="tx2"/>
                          </a:solidFill>
                          <a:effectLst/>
                          <a:latin typeface="+mj-lt"/>
                        </a:rPr>
                        <a:t>Java(HiAI DDK)</a:t>
                      </a:r>
                      <a:endParaRPr lang="en-US" sz="1400" b="0" i="0" u="none" strike="noStrike">
                        <a:solidFill>
                          <a:schemeClr val="tx2"/>
                        </a:solidFill>
                        <a:effectLst/>
                        <a:latin typeface="+mj-lt"/>
                      </a:endParaRPr>
                    </a:p>
                  </a:txBody>
                  <a:tcPr marL="6272" marR="6272" marT="6272" marB="0"/>
                </a:tc>
                <a:extLst>
                  <a:ext uri="{0D108BD9-81ED-4DB2-BD59-A6C34878D82A}">
                    <a16:rowId xmlns:a16="http://schemas.microsoft.com/office/drawing/2014/main" val="509100418"/>
                  </a:ext>
                </a:extLst>
              </a:tr>
              <a:tr h="300364">
                <a:tc>
                  <a:txBody>
                    <a:bodyPr/>
                    <a:lstStyle/>
                    <a:p>
                      <a:pPr algn="l" fontAlgn="t"/>
                      <a:r>
                        <a:rPr lang="en-US" sz="1400" u="none" strike="noStrike" dirty="0">
                          <a:solidFill>
                            <a:schemeClr val="tx2"/>
                          </a:solidFill>
                          <a:effectLst/>
                          <a:latin typeface="+mj-lt"/>
                        </a:rPr>
                        <a:t>ML platform</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u="none" strike="noStrike" kern="1200" dirty="0" err="1">
                          <a:solidFill>
                            <a:schemeClr val="tx2"/>
                          </a:solidFill>
                          <a:effectLst/>
                          <a:latin typeface="+mn-lt"/>
                          <a:ea typeface="+mn-ea"/>
                          <a:cs typeface="+mn-cs"/>
                        </a:rPr>
                        <a:t>Tflite</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u="none" strike="noStrike" dirty="0" err="1">
                          <a:solidFill>
                            <a:schemeClr val="tx2"/>
                          </a:solidFill>
                          <a:effectLst/>
                          <a:latin typeface="+mj-lt"/>
                        </a:rPr>
                        <a:t>Tflite</a:t>
                      </a:r>
                      <a:r>
                        <a:rPr lang="en-US" sz="1400" u="none" strike="noStrike" dirty="0">
                          <a:solidFill>
                            <a:schemeClr val="tx2"/>
                          </a:solidFill>
                          <a:effectLst/>
                          <a:latin typeface="+mj-lt"/>
                        </a:rPr>
                        <a:t> </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u="none" strike="noStrike">
                          <a:solidFill>
                            <a:schemeClr val="tx2"/>
                          </a:solidFill>
                          <a:effectLst/>
                          <a:latin typeface="+mj-lt"/>
                        </a:rPr>
                        <a:t>HiAI Foundation</a:t>
                      </a:r>
                      <a:endParaRPr lang="en-US" sz="1400" b="0" i="0" u="none" strike="noStrike">
                        <a:solidFill>
                          <a:schemeClr val="tx2"/>
                        </a:solidFill>
                        <a:effectLst/>
                        <a:latin typeface="+mj-lt"/>
                      </a:endParaRPr>
                    </a:p>
                  </a:txBody>
                  <a:tcPr marL="6272" marR="6272" marT="6272" marB="0"/>
                </a:tc>
                <a:extLst>
                  <a:ext uri="{0D108BD9-81ED-4DB2-BD59-A6C34878D82A}">
                    <a16:rowId xmlns:a16="http://schemas.microsoft.com/office/drawing/2014/main" val="1830780456"/>
                  </a:ext>
                </a:extLst>
              </a:tr>
              <a:tr h="659827">
                <a:tc>
                  <a:txBody>
                    <a:bodyPr/>
                    <a:lstStyle/>
                    <a:p>
                      <a:pPr algn="l" fontAlgn="t"/>
                      <a:r>
                        <a:rPr lang="en-US" sz="1400" u="none" strike="noStrike">
                          <a:solidFill>
                            <a:schemeClr val="tx2"/>
                          </a:solidFill>
                          <a:effectLst/>
                          <a:latin typeface="+mj-lt"/>
                        </a:rPr>
                        <a:t>model</a:t>
                      </a:r>
                      <a:endParaRPr lang="en-US" sz="1400" b="0" i="0" u="none" strike="noStrike">
                        <a:solidFill>
                          <a:schemeClr val="tx2"/>
                        </a:solidFill>
                        <a:effectLst/>
                        <a:latin typeface="+mj-lt"/>
                      </a:endParaRP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kern="1200" dirty="0">
                          <a:solidFill>
                            <a:schemeClr val="tx2"/>
                          </a:solidFill>
                          <a:effectLst/>
                          <a:latin typeface="+mn-lt"/>
                          <a:ea typeface="+mn-ea"/>
                          <a:cs typeface="+mn-cs"/>
                        </a:rPr>
                        <a:t>mobilenet_v2_1.0_224.tflite</a:t>
                      </a:r>
                      <a:endParaRPr lang="en-US" sz="1400" b="0" i="0" u="none" strike="noStrike" kern="1200" dirty="0">
                        <a:solidFill>
                          <a:schemeClr val="tx2"/>
                        </a:solidFill>
                        <a:effectLst/>
                        <a:latin typeface="+mn-lt"/>
                        <a:ea typeface="+mn-ea"/>
                        <a:cs typeface="+mn-cs"/>
                      </a:endParaRPr>
                    </a:p>
                    <a:p>
                      <a:pPr algn="l" fontAlgn="t"/>
                      <a:endParaRPr lang="en-US" sz="1400" b="0" i="0" u="none" strike="noStrike" dirty="0">
                        <a:solidFill>
                          <a:schemeClr val="tx2"/>
                        </a:solidFill>
                        <a:effectLst/>
                        <a:latin typeface="+mj-lt"/>
                      </a:endParaRPr>
                    </a:p>
                  </a:txBody>
                  <a:tcPr marL="6272" marR="6272" marT="6272" marB="0"/>
                </a:tc>
                <a:tc>
                  <a:txBody>
                    <a:bodyPr/>
                    <a:lstStyle/>
                    <a:p>
                      <a:pPr algn="l" fontAlgn="t"/>
                      <a:r>
                        <a:rPr lang="en-US" sz="1400" u="none" strike="noStrike" dirty="0">
                          <a:solidFill>
                            <a:schemeClr val="tx2"/>
                          </a:solidFill>
                          <a:effectLst/>
                          <a:latin typeface="+mj-lt"/>
                        </a:rPr>
                        <a:t>mobilenet_v2_1.0_224.tflite</a:t>
                      </a:r>
                      <a:endParaRPr lang="en-US" sz="1400" b="0" i="0" u="none" strike="noStrike" dirty="0">
                        <a:solidFill>
                          <a:schemeClr val="tx2"/>
                        </a:solidFill>
                        <a:effectLst/>
                        <a:latin typeface="+mj-lt"/>
                      </a:endParaRP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kern="1200" dirty="0">
                          <a:solidFill>
                            <a:schemeClr val="tx2"/>
                          </a:solidFill>
                          <a:effectLst/>
                          <a:latin typeface="+mn-lt"/>
                          <a:ea typeface="+mn-ea"/>
                          <a:cs typeface="+mn-cs"/>
                        </a:rPr>
                        <a:t>OM(converted from mobilenet_v2_1.0_224_frozen.pb)</a:t>
                      </a:r>
                      <a:endParaRPr lang="en-US" sz="1400" b="0" i="0" u="none" strike="noStrike" kern="1200" dirty="0">
                        <a:solidFill>
                          <a:schemeClr val="tx2"/>
                        </a:solidFill>
                        <a:effectLst/>
                        <a:latin typeface="+mn-lt"/>
                        <a:ea typeface="+mn-ea"/>
                        <a:cs typeface="+mn-cs"/>
                      </a:endParaRPr>
                    </a:p>
                  </a:txBody>
                  <a:tcPr marL="6272" marR="6272" marT="6272" marB="0"/>
                </a:tc>
                <a:extLst>
                  <a:ext uri="{0D108BD9-81ED-4DB2-BD59-A6C34878D82A}">
                    <a16:rowId xmlns:a16="http://schemas.microsoft.com/office/drawing/2014/main" val="883626016"/>
                  </a:ext>
                </a:extLst>
              </a:tr>
              <a:tr h="300364">
                <a:tc>
                  <a:txBody>
                    <a:bodyPr/>
                    <a:lstStyle/>
                    <a:p>
                      <a:pPr algn="l" fontAlgn="t"/>
                      <a:r>
                        <a:rPr lang="en-US" sz="1400" u="none" strike="noStrike">
                          <a:solidFill>
                            <a:schemeClr val="tx2"/>
                          </a:solidFill>
                          <a:effectLst/>
                          <a:latin typeface="+mj-lt"/>
                        </a:rPr>
                        <a:t>model size</a:t>
                      </a:r>
                      <a:endParaRPr lang="en-US" sz="1400" b="0" i="0" u="none" strike="noStrike">
                        <a:solidFill>
                          <a:schemeClr val="tx2"/>
                        </a:solidFill>
                        <a:effectLst/>
                        <a:latin typeface="+mj-lt"/>
                      </a:endParaRPr>
                    </a:p>
                  </a:txBody>
                  <a:tcPr marL="6272" marR="6272" marT="6272" marB="0"/>
                </a:tc>
                <a:tc>
                  <a:txBody>
                    <a:bodyPr/>
                    <a:lstStyle/>
                    <a:p>
                      <a:pPr algn="l" fontAlgn="t"/>
                      <a:r>
                        <a:rPr lang="en-US" sz="1400" u="none" strike="noStrike" kern="1200" dirty="0">
                          <a:solidFill>
                            <a:schemeClr val="tx2"/>
                          </a:solidFill>
                          <a:effectLst/>
                          <a:latin typeface="+mn-lt"/>
                          <a:ea typeface="+mn-ea"/>
                          <a:cs typeface="+mn-cs"/>
                        </a:rPr>
                        <a:t>13651KB</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u="none" strike="noStrike" dirty="0">
                          <a:solidFill>
                            <a:schemeClr val="tx2"/>
                          </a:solidFill>
                          <a:effectLst/>
                          <a:latin typeface="+mj-lt"/>
                        </a:rPr>
                        <a:t>13651KB</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b="0" i="0" u="none" strike="noStrike" dirty="0">
                          <a:solidFill>
                            <a:schemeClr val="tx2"/>
                          </a:solidFill>
                          <a:effectLst/>
                          <a:latin typeface="+mj-lt"/>
                        </a:rPr>
                        <a:t>6881KB</a:t>
                      </a:r>
                    </a:p>
                  </a:txBody>
                  <a:tcPr marL="6272" marR="6272" marT="6272" marB="0"/>
                </a:tc>
                <a:extLst>
                  <a:ext uri="{0D108BD9-81ED-4DB2-BD59-A6C34878D82A}">
                    <a16:rowId xmlns:a16="http://schemas.microsoft.com/office/drawing/2014/main" val="824431704"/>
                  </a:ext>
                </a:extLst>
              </a:tr>
              <a:tr h="442371">
                <a:tc>
                  <a:txBody>
                    <a:bodyPr/>
                    <a:lstStyle/>
                    <a:p>
                      <a:pPr algn="l" fontAlgn="t"/>
                      <a:r>
                        <a:rPr lang="en-US" sz="1400" u="none" strike="noStrike">
                          <a:solidFill>
                            <a:schemeClr val="tx2"/>
                          </a:solidFill>
                          <a:effectLst/>
                          <a:latin typeface="+mj-lt"/>
                        </a:rPr>
                        <a:t>Input data</a:t>
                      </a:r>
                      <a:endParaRPr lang="en-US" sz="1400" b="0" i="0" u="none" strike="noStrike">
                        <a:solidFill>
                          <a:schemeClr val="tx2"/>
                        </a:solidFill>
                        <a:effectLst/>
                        <a:latin typeface="+mj-lt"/>
                      </a:endParaRP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kern="1200" dirty="0">
                          <a:solidFill>
                            <a:schemeClr val="tx2"/>
                          </a:solidFill>
                          <a:effectLst/>
                          <a:latin typeface="+mn-lt"/>
                          <a:ea typeface="+mn-ea"/>
                          <a:cs typeface="+mn-cs"/>
                        </a:rPr>
                        <a:t>104 different images</a:t>
                      </a:r>
                    </a:p>
                  </a:txBody>
                  <a:tcPr marL="6272" marR="6272" marT="6272" marB="0"/>
                </a:tc>
                <a:tc>
                  <a:txBody>
                    <a:bodyPr/>
                    <a:lstStyle/>
                    <a:p>
                      <a:pPr algn="l" fontAlgn="t"/>
                      <a:r>
                        <a:rPr lang="en-US" sz="1400" u="none" strike="noStrike" dirty="0">
                          <a:solidFill>
                            <a:schemeClr val="tx2"/>
                          </a:solidFill>
                          <a:effectLst/>
                          <a:latin typeface="+mj-lt"/>
                        </a:rPr>
                        <a:t>104 different images</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u="none" strike="noStrike" dirty="0">
                          <a:solidFill>
                            <a:schemeClr val="tx2"/>
                          </a:solidFill>
                          <a:effectLst/>
                          <a:latin typeface="+mj-lt"/>
                        </a:rPr>
                        <a:t>104 images, all different</a:t>
                      </a:r>
                      <a:endParaRPr lang="en-US" sz="14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875876337"/>
                  </a:ext>
                </a:extLst>
              </a:tr>
              <a:tr h="442371">
                <a:tc>
                  <a:txBody>
                    <a:bodyPr/>
                    <a:lstStyle/>
                    <a:p>
                      <a:pPr algn="l" fontAlgn="t"/>
                      <a:r>
                        <a:rPr lang="en-US" sz="1400" u="none" strike="noStrike">
                          <a:solidFill>
                            <a:schemeClr val="tx2"/>
                          </a:solidFill>
                          <a:effectLst/>
                          <a:latin typeface="+mj-lt"/>
                        </a:rPr>
                        <a:t>Output</a:t>
                      </a:r>
                      <a:endParaRPr lang="en-US" sz="1400" b="0" i="0" u="none" strike="noStrike">
                        <a:solidFill>
                          <a:schemeClr val="tx2"/>
                        </a:solidFill>
                        <a:effectLst/>
                        <a:latin typeface="+mj-lt"/>
                      </a:endParaRPr>
                    </a:p>
                  </a:txBody>
                  <a:tcPr marL="6272" marR="6272" marT="6272" marB="0"/>
                </a:tc>
                <a:tc>
                  <a:txBody>
                    <a:bodyPr/>
                    <a:lstStyle/>
                    <a:p>
                      <a:pPr algn="l" fontAlgn="t"/>
                      <a:r>
                        <a:rPr lang="en-US" sz="1400" b="0" i="0" u="none" strike="noStrike" dirty="0">
                          <a:solidFill>
                            <a:schemeClr val="tx2"/>
                          </a:solidFill>
                          <a:effectLst/>
                          <a:latin typeface="+mj-lt"/>
                        </a:rPr>
                        <a:t>N/A</a:t>
                      </a:r>
                    </a:p>
                  </a:txBody>
                  <a:tcPr marL="6272" marR="6272" marT="6272" marB="0"/>
                </a:tc>
                <a:tc>
                  <a:txBody>
                    <a:bodyPr/>
                    <a:lstStyle/>
                    <a:p>
                      <a:pPr algn="l" fontAlgn="t"/>
                      <a:r>
                        <a:rPr lang="en-US" sz="1400" u="none" strike="noStrike" dirty="0">
                          <a:solidFill>
                            <a:schemeClr val="tx2"/>
                          </a:solidFill>
                          <a:effectLst/>
                          <a:latin typeface="+mj-lt"/>
                        </a:rPr>
                        <a:t>Classified as king penguin</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b="0" i="0" u="none" strike="noStrike" dirty="0">
                          <a:solidFill>
                            <a:schemeClr val="tx2"/>
                          </a:solidFill>
                          <a:effectLst/>
                          <a:latin typeface="+mj-lt"/>
                        </a:rPr>
                        <a:t>N/A</a:t>
                      </a:r>
                    </a:p>
                  </a:txBody>
                  <a:tcPr marL="6272" marR="6272" marT="6272" marB="0"/>
                </a:tc>
                <a:extLst>
                  <a:ext uri="{0D108BD9-81ED-4DB2-BD59-A6C34878D82A}">
                    <a16:rowId xmlns:a16="http://schemas.microsoft.com/office/drawing/2014/main" val="1579893354"/>
                  </a:ext>
                </a:extLst>
              </a:tr>
              <a:tr h="300364">
                <a:tc>
                  <a:txBody>
                    <a:bodyPr/>
                    <a:lstStyle/>
                    <a:p>
                      <a:pPr algn="l" fontAlgn="t"/>
                      <a:r>
                        <a:rPr lang="en-US" sz="1400" u="none" strike="noStrike">
                          <a:solidFill>
                            <a:schemeClr val="tx2"/>
                          </a:solidFill>
                          <a:effectLst/>
                          <a:latin typeface="+mj-lt"/>
                        </a:rPr>
                        <a:t>Device </a:t>
                      </a:r>
                      <a:endParaRPr lang="en-US" sz="1400" b="0" i="0" u="none" strike="noStrike">
                        <a:solidFill>
                          <a:schemeClr val="tx2"/>
                        </a:solidFill>
                        <a:effectLst/>
                        <a:latin typeface="+mj-lt"/>
                      </a:endParaRPr>
                    </a:p>
                  </a:txBody>
                  <a:tcPr marL="6272" marR="6272" marT="6272" marB="0"/>
                </a:tc>
                <a:tc>
                  <a:txBody>
                    <a:bodyPr/>
                    <a:lstStyle/>
                    <a:p>
                      <a:pPr algn="l" fontAlgn="t"/>
                      <a:r>
                        <a:rPr lang="en-US" sz="1400" b="0" i="0" u="none" strike="noStrike" dirty="0">
                          <a:solidFill>
                            <a:schemeClr val="tx2"/>
                          </a:solidFill>
                          <a:effectLst/>
                          <a:latin typeface="+mj-lt"/>
                        </a:rPr>
                        <a:t>Honor V30</a:t>
                      </a:r>
                    </a:p>
                  </a:txBody>
                  <a:tcPr marL="6272" marR="6272" marT="6272" marB="0"/>
                </a:tc>
                <a:tc>
                  <a:txBody>
                    <a:bodyPr/>
                    <a:lstStyle/>
                    <a:p>
                      <a:pPr algn="l" fontAlgn="t"/>
                      <a:r>
                        <a:rPr lang="en-US" sz="1400" u="none" strike="noStrike">
                          <a:solidFill>
                            <a:schemeClr val="tx2"/>
                          </a:solidFill>
                          <a:effectLst/>
                          <a:latin typeface="+mj-lt"/>
                        </a:rPr>
                        <a:t>Honor V30</a:t>
                      </a:r>
                      <a:endParaRPr lang="en-US" sz="1400" b="0" i="0" u="none" strike="noStrike">
                        <a:solidFill>
                          <a:schemeClr val="tx2"/>
                        </a:solidFill>
                        <a:effectLst/>
                        <a:latin typeface="+mj-lt"/>
                      </a:endParaRPr>
                    </a:p>
                  </a:txBody>
                  <a:tcPr marL="6272" marR="6272" marT="6272" marB="0"/>
                </a:tc>
                <a:tc>
                  <a:txBody>
                    <a:bodyPr/>
                    <a:lstStyle/>
                    <a:p>
                      <a:pPr algn="l" fontAlgn="t"/>
                      <a:r>
                        <a:rPr lang="en-US" sz="1400" u="none" strike="noStrike" kern="1200" dirty="0">
                          <a:solidFill>
                            <a:schemeClr val="tx2"/>
                          </a:solidFill>
                          <a:effectLst/>
                          <a:latin typeface="+mn-lt"/>
                          <a:ea typeface="+mn-ea"/>
                          <a:cs typeface="+mn-cs"/>
                        </a:rPr>
                        <a:t>Honor V30</a:t>
                      </a:r>
                      <a:endParaRPr lang="en-US" sz="14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1878223714"/>
                  </a:ext>
                </a:extLst>
              </a:tr>
              <a:tr h="510595">
                <a:tc>
                  <a:txBody>
                    <a:bodyPr/>
                    <a:lstStyle/>
                    <a:p>
                      <a:pPr algn="l" fontAlgn="t"/>
                      <a:r>
                        <a:rPr lang="en-US" sz="1400" u="none" strike="noStrike" dirty="0">
                          <a:solidFill>
                            <a:schemeClr val="tx2"/>
                          </a:solidFill>
                          <a:effectLst/>
                          <a:latin typeface="+mj-lt"/>
                        </a:rPr>
                        <a:t>GPU Performance</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u="none" strike="noStrike" kern="1200" dirty="0">
                          <a:solidFill>
                            <a:schemeClr val="tx2"/>
                          </a:solidFill>
                          <a:effectLst/>
                          <a:latin typeface="+mn-lt"/>
                          <a:ea typeface="+mn-ea"/>
                          <a:cs typeface="+mn-cs"/>
                        </a:rPr>
                        <a:t>18 </a:t>
                      </a:r>
                      <a:r>
                        <a:rPr lang="en-US" sz="1400" u="none" strike="noStrike" kern="1200" dirty="0" err="1">
                          <a:solidFill>
                            <a:schemeClr val="tx2"/>
                          </a:solidFill>
                          <a:effectLst/>
                          <a:latin typeface="+mn-lt"/>
                          <a:ea typeface="+mn-ea"/>
                          <a:cs typeface="+mn-cs"/>
                        </a:rPr>
                        <a:t>ms</a:t>
                      </a:r>
                      <a:r>
                        <a:rPr lang="en-US" sz="1400" u="none" strike="noStrike" kern="1200" dirty="0">
                          <a:solidFill>
                            <a:schemeClr val="tx2"/>
                          </a:solidFill>
                          <a:effectLst/>
                          <a:latin typeface="+mn-lt"/>
                          <a:ea typeface="+mn-ea"/>
                          <a:cs typeface="+mn-cs"/>
                        </a:rPr>
                        <a:t> (over 104 images)</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u="none" strike="noStrike" dirty="0">
                          <a:solidFill>
                            <a:schemeClr val="tx2"/>
                          </a:solidFill>
                          <a:effectLst/>
                          <a:latin typeface="+mj-lt"/>
                        </a:rPr>
                        <a:t>N/A</a:t>
                      </a:r>
                      <a:endParaRPr lang="en-US" sz="1400" b="0" i="0" u="none" strike="noStrike" dirty="0">
                        <a:solidFill>
                          <a:schemeClr val="tx2"/>
                        </a:solidFill>
                        <a:effectLst/>
                        <a:latin typeface="+mj-lt"/>
                      </a:endParaRP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kern="1200" dirty="0">
                          <a:solidFill>
                            <a:schemeClr val="tx2"/>
                          </a:solidFill>
                          <a:effectLst/>
                          <a:latin typeface="+mn-lt"/>
                          <a:ea typeface="+mn-ea"/>
                          <a:cs typeface="+mn-cs"/>
                        </a:rPr>
                        <a:t>N/A</a:t>
                      </a:r>
                    </a:p>
                    <a:p>
                      <a:pPr algn="l" fontAlgn="t"/>
                      <a:endParaRPr lang="en-US" sz="14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3499610112"/>
                  </a:ext>
                </a:extLst>
              </a:tr>
              <a:tr h="442371">
                <a:tc>
                  <a:txBody>
                    <a:bodyPr/>
                    <a:lstStyle/>
                    <a:p>
                      <a:pPr algn="l" fontAlgn="t"/>
                      <a:r>
                        <a:rPr lang="en-US" sz="1400" u="none" strike="noStrike" dirty="0">
                          <a:solidFill>
                            <a:schemeClr val="tx2"/>
                          </a:solidFill>
                          <a:effectLst/>
                          <a:latin typeface="+mj-lt"/>
                        </a:rPr>
                        <a:t>NPU</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b="0" i="0" u="none" strike="noStrike" dirty="0">
                          <a:solidFill>
                            <a:schemeClr val="tx2"/>
                          </a:solidFill>
                          <a:effectLst/>
                          <a:latin typeface="+mj-lt"/>
                        </a:rPr>
                        <a:t>N/A</a:t>
                      </a:r>
                    </a:p>
                  </a:txBody>
                  <a:tcPr marL="6272" marR="6272" marT="6272" marB="0"/>
                </a:tc>
                <a:tc>
                  <a:txBody>
                    <a:bodyPr/>
                    <a:lstStyle/>
                    <a:p>
                      <a:pPr algn="l" fontAlgn="t"/>
                      <a:r>
                        <a:rPr lang="en-US" sz="1400" u="none" strike="noStrike" dirty="0">
                          <a:solidFill>
                            <a:schemeClr val="tx2"/>
                          </a:solidFill>
                          <a:effectLst/>
                          <a:latin typeface="+mj-lt"/>
                        </a:rPr>
                        <a:t>41ms**</a:t>
                      </a:r>
                      <a:endParaRPr lang="en-US" sz="1400" b="0" i="0" u="none" strike="noStrike" dirty="0">
                        <a:solidFill>
                          <a:schemeClr val="tx2"/>
                        </a:solidFill>
                        <a:effectLst/>
                        <a:latin typeface="+mj-lt"/>
                      </a:endParaRPr>
                    </a:p>
                  </a:txBody>
                  <a:tcPr marL="6272" marR="6272" marT="6272" marB="0"/>
                </a:tc>
                <a:tc>
                  <a:txBody>
                    <a:bodyPr/>
                    <a:lstStyle/>
                    <a:p>
                      <a:pPr algn="l" fontAlgn="t"/>
                      <a:r>
                        <a:rPr lang="en-US" sz="1400" u="none" strike="noStrike" dirty="0">
                          <a:solidFill>
                            <a:schemeClr val="tx2"/>
                          </a:solidFill>
                          <a:effectLst/>
                          <a:latin typeface="+mj-lt"/>
                        </a:rPr>
                        <a:t>Average Speed: 3.40 </a:t>
                      </a:r>
                      <a:r>
                        <a:rPr lang="en-US" sz="1400" b="0" i="0" u="none" strike="noStrike" dirty="0" err="1">
                          <a:solidFill>
                            <a:schemeClr val="tx2"/>
                          </a:solidFill>
                          <a:effectLst/>
                          <a:latin typeface="+mj-lt"/>
                        </a:rPr>
                        <a:t>ms</a:t>
                      </a:r>
                      <a:endParaRPr lang="en-US" sz="140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2389101784"/>
                  </a:ext>
                </a:extLst>
              </a:tr>
              <a:tr h="442371">
                <a:tc>
                  <a:txBody>
                    <a:bodyPr/>
                    <a:lstStyle/>
                    <a:p>
                      <a:pPr algn="l" fontAlgn="t"/>
                      <a:r>
                        <a:rPr lang="en-US" sz="1400" b="0" i="0" u="none" strike="noStrike" dirty="0">
                          <a:solidFill>
                            <a:schemeClr val="tx2"/>
                          </a:solidFill>
                          <a:effectLst/>
                          <a:latin typeface="+mj-lt"/>
                        </a:rPr>
                        <a:t>Calculated Accuracy</a:t>
                      </a:r>
                    </a:p>
                  </a:txBody>
                  <a:tcPr marL="6272" marR="6272" marT="6272" marB="0"/>
                </a:tc>
                <a:tc>
                  <a:txBody>
                    <a:bodyPr/>
                    <a:lstStyle/>
                    <a:p>
                      <a:pPr algn="l" fontAlgn="t"/>
                      <a:r>
                        <a:rPr lang="en-US" sz="1400" b="0" i="0" u="none" strike="noStrike" dirty="0">
                          <a:solidFill>
                            <a:schemeClr val="tx2"/>
                          </a:solidFill>
                          <a:effectLst/>
                          <a:latin typeface="+mj-lt"/>
                        </a:rPr>
                        <a:t>67.79%</a:t>
                      </a: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b="0" i="0" u="none" strike="noStrike" kern="1200" dirty="0">
                          <a:solidFill>
                            <a:schemeClr val="tx2"/>
                          </a:solidFill>
                          <a:effectLst/>
                          <a:latin typeface="+mn-lt"/>
                          <a:ea typeface="+mn-ea"/>
                          <a:cs typeface="+mn-cs"/>
                        </a:rPr>
                        <a:t>66.83%</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400" b="0" i="0" u="none" strike="noStrike" kern="1200" dirty="0">
                        <a:solidFill>
                          <a:schemeClr val="tx2"/>
                        </a:solidFill>
                        <a:effectLst/>
                        <a:latin typeface="+mn-lt"/>
                        <a:ea typeface="+mn-ea"/>
                        <a:cs typeface="+mn-cs"/>
                      </a:endParaRPr>
                    </a:p>
                  </a:txBody>
                  <a:tcPr marL="6272" marR="6272" marT="6272" marB="0"/>
                </a:tc>
                <a:tc>
                  <a:txBody>
                    <a:bodyPr/>
                    <a:lstStyle/>
                    <a:p>
                      <a:pPr algn="l" fontAlgn="t"/>
                      <a:r>
                        <a:rPr lang="en-US" sz="1400" dirty="0">
                          <a:solidFill>
                            <a:schemeClr val="tx2"/>
                          </a:solidFill>
                          <a:latin typeface="+mj-lt"/>
                        </a:rPr>
                        <a:t>72.60%</a:t>
                      </a:r>
                      <a:endParaRPr lang="en-US" sz="14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1170929615"/>
                  </a:ext>
                </a:extLst>
              </a:tr>
            </a:tbl>
          </a:graphicData>
        </a:graphic>
      </p:graphicFrame>
    </p:spTree>
    <p:extLst>
      <p:ext uri="{BB962C8B-B14F-4D97-AF65-F5344CB8AC3E}">
        <p14:creationId xmlns:p14="http://schemas.microsoft.com/office/powerpoint/2010/main" val="2575679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D5230F0-C4C9-4598-81B4-2FFBD30A1F84}"/>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29DCEF1E-3F74-4071-919A-FD41F05231A5}"/>
              </a:ext>
            </a:extLst>
          </p:cNvPr>
          <p:cNvSpPr>
            <a:spLocks noGrp="1"/>
          </p:cNvSpPr>
          <p:nvPr>
            <p:ph type="sldNum" sz="quarter" idx="12"/>
          </p:nvPr>
        </p:nvSpPr>
        <p:spPr/>
        <p:txBody>
          <a:bodyPr/>
          <a:lstStyle/>
          <a:p>
            <a:fld id="{3B917CB5-27BD-4ECA-9D86-80D4B900A204}" type="slidenum">
              <a:rPr lang="en-US" smtClean="0"/>
              <a:t>15</a:t>
            </a:fld>
            <a:endParaRPr lang="en-US"/>
          </a:p>
        </p:txBody>
      </p:sp>
      <p:sp>
        <p:nvSpPr>
          <p:cNvPr id="12" name="TextBox 11">
            <a:extLst>
              <a:ext uri="{FF2B5EF4-FFF2-40B4-BE49-F238E27FC236}">
                <a16:creationId xmlns:a16="http://schemas.microsoft.com/office/drawing/2014/main" id="{4C0582F1-C3E2-4182-943B-09D1A1BE584E}"/>
              </a:ext>
            </a:extLst>
          </p:cNvPr>
          <p:cNvSpPr txBox="1"/>
          <p:nvPr/>
        </p:nvSpPr>
        <p:spPr>
          <a:xfrm>
            <a:off x="838200" y="-10075"/>
            <a:ext cx="3196590" cy="369332"/>
          </a:xfrm>
          <a:prstGeom prst="rect">
            <a:avLst/>
          </a:prstGeom>
          <a:noFill/>
        </p:spPr>
        <p:txBody>
          <a:bodyPr wrap="square" rtlCol="0">
            <a:spAutoFit/>
          </a:bodyPr>
          <a:lstStyle/>
          <a:p>
            <a:r>
              <a:rPr lang="en-US" dirty="0" err="1"/>
              <a:t>Tflite</a:t>
            </a:r>
            <a:r>
              <a:rPr lang="en-US" dirty="0"/>
              <a:t> Demo. Test case 1.a</a:t>
            </a:r>
          </a:p>
        </p:txBody>
      </p:sp>
      <p:sp>
        <p:nvSpPr>
          <p:cNvPr id="13" name="TextBox 12">
            <a:extLst>
              <a:ext uri="{FF2B5EF4-FFF2-40B4-BE49-F238E27FC236}">
                <a16:creationId xmlns:a16="http://schemas.microsoft.com/office/drawing/2014/main" id="{F5AA38B4-520B-4A11-AD15-6094EFA4747F}"/>
              </a:ext>
            </a:extLst>
          </p:cNvPr>
          <p:cNvSpPr txBox="1"/>
          <p:nvPr/>
        </p:nvSpPr>
        <p:spPr>
          <a:xfrm>
            <a:off x="8567420" y="23970"/>
            <a:ext cx="2674620" cy="369332"/>
          </a:xfrm>
          <a:prstGeom prst="rect">
            <a:avLst/>
          </a:prstGeom>
          <a:noFill/>
        </p:spPr>
        <p:txBody>
          <a:bodyPr wrap="square" rtlCol="0">
            <a:spAutoFit/>
          </a:bodyPr>
          <a:lstStyle/>
          <a:p>
            <a:r>
              <a:rPr lang="en-US" dirty="0" err="1"/>
              <a:t>HiAi</a:t>
            </a:r>
            <a:r>
              <a:rPr lang="en-US" dirty="0"/>
              <a:t> Demo. Test case 2</a:t>
            </a:r>
          </a:p>
        </p:txBody>
      </p:sp>
      <p:pic>
        <p:nvPicPr>
          <p:cNvPr id="3" name="tfliteGPU">
            <a:hlinkClick r:id="" action="ppaction://media"/>
            <a:extLst>
              <a:ext uri="{FF2B5EF4-FFF2-40B4-BE49-F238E27FC236}">
                <a16:creationId xmlns:a16="http://schemas.microsoft.com/office/drawing/2014/main" id="{013B1BD6-1185-40FE-8319-BAA0C325737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93445" y="343060"/>
            <a:ext cx="2621983" cy="5826629"/>
          </a:xfrm>
          <a:prstGeom prst="rect">
            <a:avLst/>
          </a:prstGeom>
        </p:spPr>
      </p:pic>
      <p:pic>
        <p:nvPicPr>
          <p:cNvPr id="6" name="tfliteNPU">
            <a:hlinkClick r:id="" action="ppaction://media"/>
            <a:extLst>
              <a:ext uri="{FF2B5EF4-FFF2-40B4-BE49-F238E27FC236}">
                <a16:creationId xmlns:a16="http://schemas.microsoft.com/office/drawing/2014/main" id="{9E04680A-B6FE-427E-B3BD-57863DED98B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634720" y="403957"/>
            <a:ext cx="2621983" cy="5826628"/>
          </a:xfrm>
          <a:prstGeom prst="rect">
            <a:avLst/>
          </a:prstGeom>
        </p:spPr>
      </p:pic>
      <p:sp>
        <p:nvSpPr>
          <p:cNvPr id="14" name="TextBox 13">
            <a:extLst>
              <a:ext uri="{FF2B5EF4-FFF2-40B4-BE49-F238E27FC236}">
                <a16:creationId xmlns:a16="http://schemas.microsoft.com/office/drawing/2014/main" id="{0699028C-B5B8-45C8-99F1-D00164294C01}"/>
              </a:ext>
            </a:extLst>
          </p:cNvPr>
          <p:cNvSpPr txBox="1"/>
          <p:nvPr/>
        </p:nvSpPr>
        <p:spPr>
          <a:xfrm>
            <a:off x="4428771" y="34625"/>
            <a:ext cx="3196590" cy="369332"/>
          </a:xfrm>
          <a:prstGeom prst="rect">
            <a:avLst/>
          </a:prstGeom>
          <a:noFill/>
        </p:spPr>
        <p:txBody>
          <a:bodyPr wrap="square" rtlCol="0">
            <a:spAutoFit/>
          </a:bodyPr>
          <a:lstStyle/>
          <a:p>
            <a:r>
              <a:rPr lang="en-US" dirty="0" err="1"/>
              <a:t>Tflite</a:t>
            </a:r>
            <a:r>
              <a:rPr lang="en-US" dirty="0"/>
              <a:t> Demo. Test case 1.b</a:t>
            </a:r>
          </a:p>
        </p:txBody>
      </p:sp>
      <p:pic>
        <p:nvPicPr>
          <p:cNvPr id="11" name="4EB1F942">
            <a:hlinkClick r:id="" action="ppaction://media"/>
            <a:extLst>
              <a:ext uri="{FF2B5EF4-FFF2-40B4-BE49-F238E27FC236}">
                <a16:creationId xmlns:a16="http://schemas.microsoft.com/office/drawing/2014/main" id="{58F323EF-9B00-4468-BCC0-3D0DC32D2468}"/>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596136" y="393302"/>
            <a:ext cx="2617188" cy="5815974"/>
          </a:xfrm>
          <a:prstGeom prst="rect">
            <a:avLst/>
          </a:prstGeom>
        </p:spPr>
      </p:pic>
    </p:spTree>
    <p:extLst>
      <p:ext uri="{BB962C8B-B14F-4D97-AF65-F5344CB8AC3E}">
        <p14:creationId xmlns:p14="http://schemas.microsoft.com/office/powerpoint/2010/main" val="151786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5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186"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834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11"/>
                </p:tgtEl>
              </p:cMediaNode>
            </p:video>
            <p:seq concurrent="1" nextAc="seek">
              <p:cTn id="28" restart="whenNotActive" fill="hold" evtFilter="cancelBubble" nodeType="interactiveSeq">
                <p:stCondLst>
                  <p:cond evt="onClick" delay="0">
                    <p:tgtEl>
                      <p:spTgt spid="11"/>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26AE-0A55-40A4-B9B8-3824DA46CFA7}"/>
              </a:ext>
            </a:extLst>
          </p:cNvPr>
          <p:cNvSpPr>
            <a:spLocks noGrp="1"/>
          </p:cNvSpPr>
          <p:nvPr>
            <p:ph type="title"/>
          </p:nvPr>
        </p:nvSpPr>
        <p:spPr>
          <a:xfrm>
            <a:off x="838200" y="365126"/>
            <a:ext cx="10515600" cy="502140"/>
          </a:xfrm>
        </p:spPr>
        <p:txBody>
          <a:bodyPr>
            <a:normAutofit/>
          </a:bodyPr>
          <a:lstStyle/>
          <a:p>
            <a:r>
              <a:rPr lang="en-US" sz="2400" b="1" dirty="0">
                <a:solidFill>
                  <a:schemeClr val="tx2"/>
                </a:solidFill>
                <a:latin typeface="Helvetica" panose="020B0604020202020204" pitchFamily="34" charset="0"/>
                <a:cs typeface="Helvetica" panose="020B0604020202020204" pitchFamily="34" charset="0"/>
              </a:rPr>
              <a:t>Analysis</a:t>
            </a:r>
            <a:endParaRPr lang="en-US" sz="2400" dirty="0">
              <a:solidFill>
                <a:schemeClr val="tx2"/>
              </a:solidFill>
              <a:latin typeface="Helvetica" panose="020B0604020202020204" pitchFamily="34" charset="0"/>
              <a:cs typeface="Helvetica" panose="020B0604020202020204" pitchFamily="34" charset="0"/>
            </a:endParaRPr>
          </a:p>
        </p:txBody>
      </p:sp>
      <p:graphicFrame>
        <p:nvGraphicFramePr>
          <p:cNvPr id="7" name="Table 7">
            <a:extLst>
              <a:ext uri="{FF2B5EF4-FFF2-40B4-BE49-F238E27FC236}">
                <a16:creationId xmlns:a16="http://schemas.microsoft.com/office/drawing/2014/main" id="{EB9EC05D-00BA-4230-8339-2ED30C53E5DF}"/>
              </a:ext>
            </a:extLst>
          </p:cNvPr>
          <p:cNvGraphicFramePr>
            <a:graphicFrameLocks noGrp="1"/>
          </p:cNvGraphicFramePr>
          <p:nvPr>
            <p:ph idx="1"/>
            <p:extLst>
              <p:ext uri="{D42A27DB-BD31-4B8C-83A1-F6EECF244321}">
                <p14:modId xmlns:p14="http://schemas.microsoft.com/office/powerpoint/2010/main" val="3896217443"/>
              </p:ext>
            </p:extLst>
          </p:nvPr>
        </p:nvGraphicFramePr>
        <p:xfrm>
          <a:off x="838200" y="867266"/>
          <a:ext cx="10161016" cy="1529080"/>
        </p:xfrm>
        <a:graphic>
          <a:graphicData uri="http://schemas.openxmlformats.org/drawingml/2006/table">
            <a:tbl>
              <a:tblPr firstRow="1" bandRow="1">
                <a:tableStyleId>{5C22544A-7EE6-4342-B048-85BDC9FD1C3A}</a:tableStyleId>
              </a:tblPr>
              <a:tblGrid>
                <a:gridCol w="2274316">
                  <a:extLst>
                    <a:ext uri="{9D8B030D-6E8A-4147-A177-3AD203B41FA5}">
                      <a16:colId xmlns:a16="http://schemas.microsoft.com/office/drawing/2014/main" val="518683548"/>
                    </a:ext>
                  </a:extLst>
                </a:gridCol>
                <a:gridCol w="2628900">
                  <a:extLst>
                    <a:ext uri="{9D8B030D-6E8A-4147-A177-3AD203B41FA5}">
                      <a16:colId xmlns:a16="http://schemas.microsoft.com/office/drawing/2014/main" val="1652905309"/>
                    </a:ext>
                  </a:extLst>
                </a:gridCol>
                <a:gridCol w="2628900">
                  <a:extLst>
                    <a:ext uri="{9D8B030D-6E8A-4147-A177-3AD203B41FA5}">
                      <a16:colId xmlns:a16="http://schemas.microsoft.com/office/drawing/2014/main" val="45568234"/>
                    </a:ext>
                  </a:extLst>
                </a:gridCol>
                <a:gridCol w="2628900">
                  <a:extLst>
                    <a:ext uri="{9D8B030D-6E8A-4147-A177-3AD203B41FA5}">
                      <a16:colId xmlns:a16="http://schemas.microsoft.com/office/drawing/2014/main" val="1849964109"/>
                    </a:ext>
                  </a:extLst>
                </a:gridCol>
              </a:tblGrid>
              <a:tr h="370840">
                <a:tc>
                  <a:txBody>
                    <a:bodyPr/>
                    <a:lstStyle/>
                    <a:p>
                      <a:endParaRPr lang="en-US" sz="1600" dirty="0"/>
                    </a:p>
                  </a:txBody>
                  <a:tcPr/>
                </a:tc>
                <a:tc>
                  <a:txBody>
                    <a:bodyPr/>
                    <a:lstStyle/>
                    <a:p>
                      <a:r>
                        <a:rPr lang="en-US" sz="1600" dirty="0" err="1"/>
                        <a:t>Tflite</a:t>
                      </a:r>
                      <a:r>
                        <a:rPr lang="en-US" sz="1600" dirty="0"/>
                        <a:t> (Tested with 104 images)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HiAi</a:t>
                      </a:r>
                      <a:r>
                        <a:rPr lang="en-US" sz="1600" dirty="0"/>
                        <a:t> (Tested on 104 images)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MobilenetV2 </a:t>
                      </a:r>
                      <a:r>
                        <a:rPr lang="en-US" sz="1600" dirty="0" err="1"/>
                        <a:t>tflite</a:t>
                      </a:r>
                      <a:r>
                        <a:rPr lang="en-US" sz="1600" dirty="0"/>
                        <a:t> base (5k </a:t>
                      </a:r>
                      <a:r>
                        <a:rPr lang="en-US" sz="1600" dirty="0" err="1"/>
                        <a:t>minival</a:t>
                      </a:r>
                      <a:r>
                        <a:rPr lang="en-US" sz="1600" dirty="0"/>
                        <a:t> testing set)</a:t>
                      </a:r>
                    </a:p>
                  </a:txBody>
                  <a:tcPr/>
                </a:tc>
                <a:extLst>
                  <a:ext uri="{0D108BD9-81ED-4DB2-BD59-A6C34878D82A}">
                    <a16:rowId xmlns:a16="http://schemas.microsoft.com/office/drawing/2014/main" val="23536401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mn-lt"/>
                        </a:rPr>
                        <a:t>Top 1 accuracy:</a:t>
                      </a:r>
                    </a:p>
                  </a:txBody>
                  <a:tcPr/>
                </a:tc>
                <a:tc>
                  <a:txBody>
                    <a:bodyPr/>
                    <a:lstStyle/>
                    <a:p>
                      <a:r>
                        <a:rPr lang="en-US" sz="1600" dirty="0">
                          <a:solidFill>
                            <a:sysClr val="windowText" lastClr="000000"/>
                          </a:solidFill>
                          <a:latin typeface="+mn-lt"/>
                        </a:rPr>
                        <a:t>67.79% (Hand Calculated)</a:t>
                      </a:r>
                    </a:p>
                  </a:txBody>
                  <a:tcPr/>
                </a:tc>
                <a:tc>
                  <a:txBody>
                    <a:bodyPr/>
                    <a:lstStyle/>
                    <a:p>
                      <a:pPr algn="l" fontAlgn="t"/>
                      <a:r>
                        <a:rPr lang="en-US" sz="1600" kern="1200" dirty="0">
                          <a:solidFill>
                            <a:schemeClr val="tx2"/>
                          </a:solidFill>
                          <a:latin typeface="+mn-lt"/>
                          <a:ea typeface="+mn-ea"/>
                          <a:cs typeface="+mn-cs"/>
                        </a:rPr>
                        <a:t>72.60</a:t>
                      </a:r>
                      <a:r>
                        <a:rPr lang="en-US" sz="1600" kern="1200" dirty="0">
                          <a:solidFill>
                            <a:sysClr val="windowText" lastClr="000000"/>
                          </a:solidFill>
                          <a:latin typeface="+mn-lt"/>
                          <a:ea typeface="+mn-ea"/>
                          <a:cs typeface="+mn-cs"/>
                        </a:rPr>
                        <a:t>% </a:t>
                      </a:r>
                      <a:r>
                        <a:rPr lang="en-US" sz="1600" dirty="0">
                          <a:solidFill>
                            <a:sysClr val="windowText" lastClr="000000"/>
                          </a:solidFill>
                          <a:latin typeface="+mn-lt"/>
                        </a:rPr>
                        <a:t>(Hand Calculated)</a:t>
                      </a:r>
                      <a:endParaRPr lang="en-US" sz="1600" b="0" i="0" u="none" strike="noStrike" kern="1200" dirty="0">
                        <a:solidFill>
                          <a:sysClr val="windowText" lastClr="000000"/>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ysClr val="windowText" lastClr="000000"/>
                          </a:solidFill>
                          <a:effectLst/>
                          <a:latin typeface="+mn-lt"/>
                          <a:ea typeface="+mn-ea"/>
                          <a:cs typeface="+mn-cs"/>
                        </a:rPr>
                        <a:t>71.8% (From google)</a:t>
                      </a:r>
                      <a:endParaRPr lang="en-US" sz="1600" dirty="0">
                        <a:solidFill>
                          <a:sysClr val="windowText" lastClr="000000"/>
                        </a:solidFill>
                        <a:latin typeface="+mn-lt"/>
                      </a:endParaRPr>
                    </a:p>
                  </a:txBody>
                  <a:tcPr/>
                </a:tc>
                <a:extLst>
                  <a:ext uri="{0D108BD9-81ED-4DB2-BD59-A6C34878D82A}">
                    <a16:rowId xmlns:a16="http://schemas.microsoft.com/office/drawing/2014/main" val="376697459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mn-lt"/>
                        </a:rPr>
                        <a:t>Average Time taken per image:</a:t>
                      </a:r>
                    </a:p>
                  </a:txBody>
                  <a:tcPr/>
                </a:tc>
                <a:tc>
                  <a:txBody>
                    <a:bodyPr/>
                    <a:lstStyle/>
                    <a:p>
                      <a:r>
                        <a:rPr lang="en-US" sz="1600" dirty="0">
                          <a:solidFill>
                            <a:sysClr val="windowText" lastClr="000000"/>
                          </a:solidFill>
                          <a:latin typeface="+mn-lt"/>
                        </a:rPr>
                        <a:t>18 </a:t>
                      </a:r>
                      <a:r>
                        <a:rPr lang="en-US" sz="1600" dirty="0" err="1">
                          <a:solidFill>
                            <a:sysClr val="windowText" lastClr="000000"/>
                          </a:solidFill>
                          <a:latin typeface="+mn-lt"/>
                        </a:rPr>
                        <a:t>ms</a:t>
                      </a:r>
                      <a:r>
                        <a:rPr lang="en-US" sz="1600" dirty="0">
                          <a:solidFill>
                            <a:sysClr val="windowText" lastClr="000000"/>
                          </a:solidFill>
                          <a:latin typeface="+mn-lt"/>
                        </a:rPr>
                        <a:t> (on GPU)</a:t>
                      </a:r>
                    </a:p>
                  </a:txBody>
                  <a:tcPr/>
                </a:tc>
                <a:tc>
                  <a:txBody>
                    <a:bodyPr/>
                    <a:lstStyle/>
                    <a:p>
                      <a:pPr algn="l" fontAlgn="t"/>
                      <a:r>
                        <a:rPr lang="en-US" sz="1600" u="none" strike="noStrike" kern="1200" dirty="0">
                          <a:solidFill>
                            <a:schemeClr val="tx2"/>
                          </a:solidFill>
                          <a:effectLst/>
                          <a:latin typeface="+mn-lt"/>
                          <a:ea typeface="+mn-ea"/>
                          <a:cs typeface="+mn-cs"/>
                        </a:rPr>
                        <a:t>3.40 </a:t>
                      </a:r>
                      <a:r>
                        <a:rPr lang="en-US" sz="1600" u="none" strike="noStrike" kern="1200" dirty="0" err="1">
                          <a:solidFill>
                            <a:schemeClr val="tx2"/>
                          </a:solidFill>
                          <a:effectLst/>
                          <a:latin typeface="+mn-lt"/>
                          <a:ea typeface="+mn-ea"/>
                          <a:cs typeface="+mn-cs"/>
                        </a:rPr>
                        <a:t>ms</a:t>
                      </a:r>
                      <a:r>
                        <a:rPr lang="en-US" sz="1600" u="none" strike="noStrike" kern="1200" dirty="0">
                          <a:solidFill>
                            <a:schemeClr val="tx2"/>
                          </a:solidFill>
                          <a:effectLst/>
                          <a:latin typeface="+mn-lt"/>
                          <a:ea typeface="+mn-ea"/>
                          <a:cs typeface="+mn-cs"/>
                        </a:rPr>
                        <a:t> (on NPU)</a:t>
                      </a:r>
                      <a:endParaRPr lang="en-US" sz="1600" b="0" i="0" u="none" strike="noStrike" kern="1200" dirty="0">
                        <a:solidFill>
                          <a:sysClr val="windowText" lastClr="000000"/>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latin typeface="+mn-lt"/>
                        </a:rPr>
                        <a:t>6.2 </a:t>
                      </a:r>
                      <a:r>
                        <a:rPr lang="en-US" sz="1600" dirty="0" err="1">
                          <a:solidFill>
                            <a:sysClr val="windowText" lastClr="000000"/>
                          </a:solidFill>
                          <a:latin typeface="+mn-lt"/>
                        </a:rPr>
                        <a:t>ms</a:t>
                      </a:r>
                      <a:r>
                        <a:rPr lang="en-US" sz="1600" dirty="0">
                          <a:solidFill>
                            <a:sysClr val="windowText" lastClr="000000"/>
                          </a:solidFill>
                          <a:latin typeface="+mn-lt"/>
                        </a:rPr>
                        <a:t> (on GPU)</a:t>
                      </a:r>
                    </a:p>
                  </a:txBody>
                  <a:tcPr/>
                </a:tc>
                <a:extLst>
                  <a:ext uri="{0D108BD9-81ED-4DB2-BD59-A6C34878D82A}">
                    <a16:rowId xmlns:a16="http://schemas.microsoft.com/office/drawing/2014/main" val="3851272949"/>
                  </a:ext>
                </a:extLst>
              </a:tr>
            </a:tbl>
          </a:graphicData>
        </a:graphic>
      </p:graphicFrame>
      <p:sp>
        <p:nvSpPr>
          <p:cNvPr id="9" name="TextBox 8">
            <a:extLst>
              <a:ext uri="{FF2B5EF4-FFF2-40B4-BE49-F238E27FC236}">
                <a16:creationId xmlns:a16="http://schemas.microsoft.com/office/drawing/2014/main" id="{514DE7F8-EAAB-4BBE-9D1B-B4E05240915E}"/>
              </a:ext>
            </a:extLst>
          </p:cNvPr>
          <p:cNvSpPr txBox="1"/>
          <p:nvPr/>
        </p:nvSpPr>
        <p:spPr>
          <a:xfrm>
            <a:off x="838200" y="2522556"/>
            <a:ext cx="10515600"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tx2"/>
                </a:solidFill>
                <a:latin typeface="Helvetica" panose="020B0604020202020204" pitchFamily="34" charset="0"/>
                <a:cs typeface="Helvetica" panose="020B0604020202020204" pitchFamily="34" charset="0"/>
              </a:rPr>
              <a:t>Some use case:</a:t>
            </a:r>
          </a:p>
          <a:p>
            <a:pPr marL="742950" lvl="1" indent="-285750">
              <a:buFont typeface="Arial" panose="020B0604020202020204" pitchFamily="34" charset="0"/>
              <a:buChar char="•"/>
            </a:pPr>
            <a:r>
              <a:rPr lang="en-US" sz="1600" dirty="0">
                <a:solidFill>
                  <a:schemeClr val="tx2"/>
                </a:solidFill>
                <a:latin typeface="Helvetica" panose="020B0604020202020204" pitchFamily="34" charset="0"/>
                <a:cs typeface="Helvetica" panose="020B0604020202020204" pitchFamily="34" charset="0"/>
              </a:rPr>
              <a:t>Image organization</a:t>
            </a:r>
          </a:p>
          <a:p>
            <a:pPr marL="1200150" lvl="2" indent="-285750">
              <a:buFont typeface="Arial" panose="020B0604020202020204" pitchFamily="34" charset="0"/>
              <a:buChar char="•"/>
            </a:pPr>
            <a:r>
              <a:rPr lang="en-US" sz="1600" dirty="0">
                <a:solidFill>
                  <a:schemeClr val="tx2"/>
                </a:solidFill>
                <a:latin typeface="Helvetica" panose="020B0604020202020204" pitchFamily="34" charset="0"/>
                <a:cs typeface="Helvetica" panose="020B0604020202020204" pitchFamily="34" charset="0"/>
              </a:rPr>
              <a:t>Expect 100s of images, automatically tagging images and categorizing them according to similarities.</a:t>
            </a:r>
          </a:p>
          <a:p>
            <a:pPr marL="1200150" lvl="2" indent="-285750">
              <a:buFont typeface="Arial" panose="020B0604020202020204" pitchFamily="34" charset="0"/>
              <a:buChar char="•"/>
            </a:pPr>
            <a:r>
              <a:rPr lang="en-US" sz="1600" dirty="0">
                <a:solidFill>
                  <a:schemeClr val="tx2"/>
                </a:solidFill>
                <a:latin typeface="Helvetica" panose="020B0604020202020204" pitchFamily="34" charset="0"/>
                <a:cs typeface="Helvetica" panose="020B0604020202020204" pitchFamily="34" charset="0"/>
              </a:rPr>
              <a:t>With current expectations on 100 images</a:t>
            </a:r>
          </a:p>
          <a:p>
            <a:pPr marL="1657350" lvl="3" indent="-285750">
              <a:buFont typeface="Arial" panose="020B0604020202020204" pitchFamily="34" charset="0"/>
              <a:buChar char="•"/>
            </a:pPr>
            <a:r>
              <a:rPr lang="en-US" sz="1600" dirty="0" err="1">
                <a:solidFill>
                  <a:schemeClr val="tx2"/>
                </a:solidFill>
                <a:latin typeface="Helvetica" panose="020B0604020202020204" pitchFamily="34" charset="0"/>
                <a:cs typeface="Helvetica" panose="020B0604020202020204" pitchFamily="34" charset="0"/>
              </a:rPr>
              <a:t>Tflite</a:t>
            </a:r>
            <a:r>
              <a:rPr lang="en-US" sz="1600" dirty="0">
                <a:solidFill>
                  <a:schemeClr val="tx2"/>
                </a:solidFill>
                <a:latin typeface="Helvetica" panose="020B0604020202020204" pitchFamily="34" charset="0"/>
                <a:cs typeface="Helvetica" panose="020B0604020202020204" pitchFamily="34" charset="0"/>
              </a:rPr>
              <a:t>: ~1.8 seconds</a:t>
            </a:r>
          </a:p>
          <a:p>
            <a:pPr marL="1657350" lvl="3" indent="-285750">
              <a:buFont typeface="Arial" panose="020B0604020202020204" pitchFamily="34" charset="0"/>
              <a:buChar char="•"/>
            </a:pPr>
            <a:r>
              <a:rPr lang="en-US" sz="1600" dirty="0" err="1">
                <a:solidFill>
                  <a:schemeClr val="tx2"/>
                </a:solidFill>
                <a:latin typeface="Helvetica" panose="020B0604020202020204" pitchFamily="34" charset="0"/>
                <a:cs typeface="Helvetica" panose="020B0604020202020204" pitchFamily="34" charset="0"/>
              </a:rPr>
              <a:t>HiAi</a:t>
            </a:r>
            <a:r>
              <a:rPr lang="en-US" sz="1600" dirty="0">
                <a:solidFill>
                  <a:schemeClr val="tx2"/>
                </a:solidFill>
                <a:latin typeface="Helvetica" panose="020B0604020202020204" pitchFamily="34" charset="0"/>
                <a:cs typeface="Helvetica" panose="020B0604020202020204" pitchFamily="34" charset="0"/>
              </a:rPr>
              <a:t>: ~0.340 seconds </a:t>
            </a:r>
          </a:p>
          <a:p>
            <a:pPr marL="742950" lvl="1" indent="-285750">
              <a:buFont typeface="Arial" panose="020B0604020202020204" pitchFamily="34" charset="0"/>
              <a:buChar char="•"/>
            </a:pPr>
            <a:r>
              <a:rPr lang="en-US" sz="1600" dirty="0">
                <a:solidFill>
                  <a:schemeClr val="tx2"/>
                </a:solidFill>
                <a:latin typeface="Helvetica" panose="020B0604020202020204" pitchFamily="34" charset="0"/>
                <a:cs typeface="Helvetica" panose="020B0604020202020204" pitchFamily="34" charset="0"/>
              </a:rPr>
              <a:t>Store product discovery</a:t>
            </a:r>
          </a:p>
          <a:p>
            <a:pPr marL="1200150" lvl="2" indent="-285750">
              <a:buFont typeface="Arial" panose="020B0604020202020204" pitchFamily="34" charset="0"/>
              <a:buChar char="•"/>
            </a:pPr>
            <a:r>
              <a:rPr lang="en-US" sz="1600" dirty="0">
                <a:solidFill>
                  <a:schemeClr val="tx2"/>
                </a:solidFill>
                <a:latin typeface="Helvetica" panose="020B0604020202020204" pitchFamily="34" charset="0"/>
                <a:cs typeface="Helvetica" panose="020B0604020202020204" pitchFamily="34" charset="0"/>
              </a:rPr>
              <a:t>Expect 1000s of images, comparing search image to catalogue of available wares to bring up correct product in additional to similar wares</a:t>
            </a:r>
          </a:p>
          <a:p>
            <a:pPr marL="1200150" lvl="2" indent="-285750">
              <a:buFont typeface="Arial" panose="020B0604020202020204" pitchFamily="34" charset="0"/>
              <a:buChar char="•"/>
            </a:pPr>
            <a:r>
              <a:rPr lang="en-US" sz="1600" dirty="0">
                <a:solidFill>
                  <a:schemeClr val="tx2"/>
                </a:solidFill>
                <a:latin typeface="Helvetica" panose="020B0604020202020204" pitchFamily="34" charset="0"/>
                <a:cs typeface="Helvetica" panose="020B0604020202020204" pitchFamily="34" charset="0"/>
              </a:rPr>
              <a:t>With current expectations on 1000 images</a:t>
            </a:r>
          </a:p>
          <a:p>
            <a:pPr marL="1657350" lvl="3" indent="-285750">
              <a:buFont typeface="Arial" panose="020B0604020202020204" pitchFamily="34" charset="0"/>
              <a:buChar char="•"/>
            </a:pPr>
            <a:r>
              <a:rPr lang="en-US" sz="1600" dirty="0" err="1">
                <a:solidFill>
                  <a:schemeClr val="tx2"/>
                </a:solidFill>
                <a:latin typeface="Helvetica" panose="020B0604020202020204" pitchFamily="34" charset="0"/>
                <a:cs typeface="Helvetica" panose="020B0604020202020204" pitchFamily="34" charset="0"/>
              </a:rPr>
              <a:t>Tflite</a:t>
            </a:r>
            <a:r>
              <a:rPr lang="en-US" sz="1600" dirty="0">
                <a:solidFill>
                  <a:schemeClr val="tx2"/>
                </a:solidFill>
                <a:latin typeface="Helvetica" panose="020B0604020202020204" pitchFamily="34" charset="0"/>
                <a:cs typeface="Helvetica" panose="020B0604020202020204" pitchFamily="34" charset="0"/>
              </a:rPr>
              <a:t>: ~18 seconds</a:t>
            </a:r>
          </a:p>
          <a:p>
            <a:pPr marL="1657350" lvl="3" indent="-285750">
              <a:buFont typeface="Arial" panose="020B0604020202020204" pitchFamily="34" charset="0"/>
              <a:buChar char="•"/>
            </a:pPr>
            <a:r>
              <a:rPr lang="en-US" sz="1600" dirty="0" err="1">
                <a:solidFill>
                  <a:schemeClr val="tx2"/>
                </a:solidFill>
                <a:latin typeface="Helvetica" panose="020B0604020202020204" pitchFamily="34" charset="0"/>
                <a:cs typeface="Helvetica" panose="020B0604020202020204" pitchFamily="34" charset="0"/>
              </a:rPr>
              <a:t>HiAi</a:t>
            </a:r>
            <a:r>
              <a:rPr lang="en-US" sz="1600" dirty="0">
                <a:solidFill>
                  <a:schemeClr val="tx2"/>
                </a:solidFill>
                <a:latin typeface="Helvetica" panose="020B0604020202020204" pitchFamily="34" charset="0"/>
                <a:cs typeface="Helvetica" panose="020B0604020202020204" pitchFamily="34" charset="0"/>
              </a:rPr>
              <a:t>: </a:t>
            </a:r>
            <a:r>
              <a:rPr lang="en-US" sz="1600">
                <a:solidFill>
                  <a:schemeClr val="tx2"/>
                </a:solidFill>
                <a:latin typeface="Helvetica" panose="020B0604020202020204" pitchFamily="34" charset="0"/>
                <a:cs typeface="Helvetica" panose="020B0604020202020204" pitchFamily="34" charset="0"/>
              </a:rPr>
              <a:t>~3.40 </a:t>
            </a:r>
            <a:r>
              <a:rPr lang="en-US" sz="1600" dirty="0">
                <a:solidFill>
                  <a:schemeClr val="tx2"/>
                </a:solidFill>
                <a:latin typeface="Helvetica" panose="020B0604020202020204" pitchFamily="34" charset="0"/>
                <a:cs typeface="Helvetica" panose="020B0604020202020204" pitchFamily="34" charset="0"/>
              </a:rPr>
              <a:t>seconds</a:t>
            </a:r>
          </a:p>
          <a:p>
            <a:pPr marL="285750" indent="-285750">
              <a:buFont typeface="Arial" panose="020B0604020202020204" pitchFamily="34" charset="0"/>
              <a:buChar char="•"/>
            </a:pPr>
            <a:r>
              <a:rPr lang="en-US" sz="1600" dirty="0">
                <a:solidFill>
                  <a:schemeClr val="tx2"/>
                </a:solidFill>
                <a:latin typeface="Helvetica" panose="020B0604020202020204" pitchFamily="34" charset="0"/>
                <a:cs typeface="Helvetica" panose="020B0604020202020204" pitchFamily="34" charset="0"/>
              </a:rPr>
              <a:t>Development time:</a:t>
            </a:r>
          </a:p>
          <a:p>
            <a:pPr marL="742950" lvl="1" indent="-285750">
              <a:buFont typeface="Arial" panose="020B0604020202020204" pitchFamily="34" charset="0"/>
              <a:buChar char="•"/>
            </a:pPr>
            <a:r>
              <a:rPr lang="en-US" sz="1600" dirty="0">
                <a:solidFill>
                  <a:schemeClr val="tx2"/>
                </a:solidFill>
                <a:latin typeface="Helvetica" panose="020B0604020202020204" pitchFamily="34" charset="0"/>
                <a:cs typeface="Helvetica" panose="020B0604020202020204" pitchFamily="34" charset="0"/>
              </a:rPr>
              <a:t>Going back to slide 12 and 13, you see the same number of steps to be taken for </a:t>
            </a:r>
            <a:r>
              <a:rPr lang="en-US" sz="1600" dirty="0" err="1">
                <a:solidFill>
                  <a:schemeClr val="tx2"/>
                </a:solidFill>
                <a:latin typeface="Helvetica" panose="020B0604020202020204" pitchFamily="34" charset="0"/>
                <a:cs typeface="Helvetica" panose="020B0604020202020204" pitchFamily="34" charset="0"/>
              </a:rPr>
              <a:t>Tflite</a:t>
            </a:r>
            <a:r>
              <a:rPr lang="en-US" sz="1600" dirty="0">
                <a:solidFill>
                  <a:schemeClr val="tx2"/>
                </a:solidFill>
                <a:latin typeface="Helvetica" panose="020B0604020202020204" pitchFamily="34" charset="0"/>
                <a:cs typeface="Helvetica" panose="020B0604020202020204" pitchFamily="34" charset="0"/>
              </a:rPr>
              <a:t> and </a:t>
            </a:r>
            <a:r>
              <a:rPr lang="en-US" sz="1600" dirty="0" err="1">
                <a:solidFill>
                  <a:schemeClr val="tx2"/>
                </a:solidFill>
                <a:latin typeface="Helvetica" panose="020B0604020202020204" pitchFamily="34" charset="0"/>
                <a:cs typeface="Helvetica" panose="020B0604020202020204" pitchFamily="34" charset="0"/>
              </a:rPr>
              <a:t>HiAi</a:t>
            </a:r>
            <a:r>
              <a:rPr lang="en-US" sz="1600" dirty="0">
                <a:solidFill>
                  <a:schemeClr val="tx2"/>
                </a:solidFill>
                <a:latin typeface="Helvetica" panose="020B0604020202020204" pitchFamily="34" charset="0"/>
                <a:cs typeface="Helvetica" panose="020B0604020202020204" pitchFamily="34" charset="0"/>
              </a:rPr>
              <a:t> </a:t>
            </a:r>
          </a:p>
          <a:p>
            <a:pPr marL="742950" lvl="1" indent="-285750">
              <a:buFont typeface="Arial" panose="020B0604020202020204" pitchFamily="34" charset="0"/>
              <a:buChar char="•"/>
            </a:pPr>
            <a:r>
              <a:rPr lang="en-US" sz="1600" dirty="0">
                <a:solidFill>
                  <a:schemeClr val="tx2"/>
                </a:solidFill>
                <a:latin typeface="Helvetica" panose="020B0604020202020204" pitchFamily="34" charset="0"/>
                <a:cs typeface="Helvetica" panose="020B0604020202020204" pitchFamily="34" charset="0"/>
              </a:rPr>
              <a:t>Developing with </a:t>
            </a:r>
            <a:r>
              <a:rPr lang="en-US" sz="1600" dirty="0" err="1">
                <a:solidFill>
                  <a:schemeClr val="tx2"/>
                </a:solidFill>
                <a:latin typeface="Helvetica" panose="020B0604020202020204" pitchFamily="34" charset="0"/>
                <a:cs typeface="Helvetica" panose="020B0604020202020204" pitchFamily="34" charset="0"/>
              </a:rPr>
              <a:t>tflite</a:t>
            </a:r>
            <a:r>
              <a:rPr lang="en-US" sz="1600" dirty="0">
                <a:solidFill>
                  <a:schemeClr val="tx2"/>
                </a:solidFill>
                <a:latin typeface="Helvetica" panose="020B0604020202020204" pitchFamily="34" charset="0"/>
                <a:cs typeface="Helvetica" panose="020B0604020202020204" pitchFamily="34" charset="0"/>
              </a:rPr>
              <a:t> or </a:t>
            </a:r>
            <a:r>
              <a:rPr lang="en-US" sz="1600" dirty="0" err="1">
                <a:solidFill>
                  <a:schemeClr val="tx2"/>
                </a:solidFill>
                <a:latin typeface="Helvetica" panose="020B0604020202020204" pitchFamily="34" charset="0"/>
                <a:cs typeface="Helvetica" panose="020B0604020202020204" pitchFamily="34" charset="0"/>
              </a:rPr>
              <a:t>HiAi</a:t>
            </a:r>
            <a:r>
              <a:rPr lang="en-US" sz="1600" dirty="0">
                <a:solidFill>
                  <a:schemeClr val="tx2"/>
                </a:solidFill>
                <a:latin typeface="Helvetica" panose="020B0604020202020204" pitchFamily="34" charset="0"/>
                <a:cs typeface="Helvetica" panose="020B0604020202020204" pitchFamily="34" charset="0"/>
              </a:rPr>
              <a:t> will take about the same time</a:t>
            </a:r>
          </a:p>
        </p:txBody>
      </p:sp>
    </p:spTree>
    <p:extLst>
      <p:ext uri="{BB962C8B-B14F-4D97-AF65-F5344CB8AC3E}">
        <p14:creationId xmlns:p14="http://schemas.microsoft.com/office/powerpoint/2010/main" val="3104553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2355-8A10-44A8-948B-D668DEF3FABF}"/>
              </a:ext>
            </a:extLst>
          </p:cNvPr>
          <p:cNvSpPr>
            <a:spLocks noGrp="1"/>
          </p:cNvSpPr>
          <p:nvPr>
            <p:ph type="title"/>
          </p:nvPr>
        </p:nvSpPr>
        <p:spPr/>
        <p:txBody>
          <a:bodyPr/>
          <a:lstStyle/>
          <a:p>
            <a:r>
              <a:rPr lang="en-US" dirty="0"/>
              <a:t>ASR and OCR</a:t>
            </a:r>
          </a:p>
        </p:txBody>
      </p:sp>
      <p:sp>
        <p:nvSpPr>
          <p:cNvPr id="3" name="Content Placeholder 2">
            <a:extLst>
              <a:ext uri="{FF2B5EF4-FFF2-40B4-BE49-F238E27FC236}">
                <a16:creationId xmlns:a16="http://schemas.microsoft.com/office/drawing/2014/main" id="{CDE476C3-8F2C-4EF3-AE6A-35C03DA57D4C}"/>
              </a:ext>
            </a:extLst>
          </p:cNvPr>
          <p:cNvSpPr>
            <a:spLocks noGrp="1"/>
          </p:cNvSpPr>
          <p:nvPr>
            <p:ph idx="1"/>
          </p:nvPr>
        </p:nvSpPr>
        <p:spPr/>
        <p:txBody>
          <a:bodyPr/>
          <a:lstStyle/>
          <a:p>
            <a:r>
              <a:rPr lang="en-US" dirty="0"/>
              <a:t>We tried to run known open source of ASR and OCR using </a:t>
            </a:r>
            <a:r>
              <a:rPr lang="en-US" dirty="0" err="1"/>
              <a:t>HiAI</a:t>
            </a:r>
            <a:r>
              <a:rPr lang="en-US" dirty="0"/>
              <a:t> but could not make it work.</a:t>
            </a:r>
          </a:p>
          <a:p>
            <a:r>
              <a:rPr lang="en-US" dirty="0"/>
              <a:t>Not supported Operators was the major reason.</a:t>
            </a:r>
          </a:p>
          <a:p>
            <a:r>
              <a:rPr lang="en-US" dirty="0"/>
              <a:t>We need to convince CP, but we can’t do so as Foundation does not support the functions needed for ASR and OCR</a:t>
            </a:r>
          </a:p>
          <a:p>
            <a:r>
              <a:rPr lang="en-US" dirty="0"/>
              <a:t>Can software development team help, help with benchmarking</a:t>
            </a:r>
          </a:p>
        </p:txBody>
      </p:sp>
    </p:spTree>
    <p:extLst>
      <p:ext uri="{BB962C8B-B14F-4D97-AF65-F5344CB8AC3E}">
        <p14:creationId xmlns:p14="http://schemas.microsoft.com/office/powerpoint/2010/main" val="3972493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0BA1-7352-47C4-A2DD-24BBC7E75ED3}"/>
              </a:ext>
            </a:extLst>
          </p:cNvPr>
          <p:cNvSpPr>
            <a:spLocks noGrp="1"/>
          </p:cNvSpPr>
          <p:nvPr>
            <p:ph type="title"/>
          </p:nvPr>
        </p:nvSpPr>
        <p:spPr>
          <a:xfrm>
            <a:off x="838200" y="174173"/>
            <a:ext cx="10515600" cy="610235"/>
          </a:xfrm>
        </p:spPr>
        <p:txBody>
          <a:bodyPr anchor="t"/>
          <a:lstStyle/>
          <a:p>
            <a:r>
              <a:rPr lang="en-US" dirty="0"/>
              <a:t>Huawei NN Operator VS </a:t>
            </a:r>
            <a:r>
              <a:rPr lang="en-US" dirty="0" err="1"/>
              <a:t>Tensorflow</a:t>
            </a:r>
            <a:r>
              <a:rPr lang="en-US" dirty="0"/>
              <a:t> NN Operator</a:t>
            </a:r>
          </a:p>
        </p:txBody>
      </p:sp>
      <p:graphicFrame>
        <p:nvGraphicFramePr>
          <p:cNvPr id="6" name="Table 6">
            <a:extLst>
              <a:ext uri="{FF2B5EF4-FFF2-40B4-BE49-F238E27FC236}">
                <a16:creationId xmlns:a16="http://schemas.microsoft.com/office/drawing/2014/main" id="{2CAF66DA-E3E4-418B-9EB8-C1472071CAB4}"/>
              </a:ext>
            </a:extLst>
          </p:cNvPr>
          <p:cNvGraphicFramePr>
            <a:graphicFrameLocks noGrp="1"/>
          </p:cNvGraphicFramePr>
          <p:nvPr>
            <p:ph idx="1"/>
            <p:extLst>
              <p:ext uri="{D42A27DB-BD31-4B8C-83A1-F6EECF244321}">
                <p14:modId xmlns:p14="http://schemas.microsoft.com/office/powerpoint/2010/main" val="1237561108"/>
              </p:ext>
            </p:extLst>
          </p:nvPr>
        </p:nvGraphicFramePr>
        <p:xfrm>
          <a:off x="838200" y="811883"/>
          <a:ext cx="10378133" cy="1402080"/>
        </p:xfrm>
        <a:graphic>
          <a:graphicData uri="http://schemas.openxmlformats.org/drawingml/2006/table">
            <a:tbl>
              <a:tblPr firstRow="1" bandRow="1">
                <a:tableStyleId>{5C22544A-7EE6-4342-B048-85BDC9FD1C3A}</a:tableStyleId>
              </a:tblPr>
              <a:tblGrid>
                <a:gridCol w="3328297">
                  <a:extLst>
                    <a:ext uri="{9D8B030D-6E8A-4147-A177-3AD203B41FA5}">
                      <a16:colId xmlns:a16="http://schemas.microsoft.com/office/drawing/2014/main" val="2582257682"/>
                    </a:ext>
                  </a:extLst>
                </a:gridCol>
                <a:gridCol w="3524918">
                  <a:extLst>
                    <a:ext uri="{9D8B030D-6E8A-4147-A177-3AD203B41FA5}">
                      <a16:colId xmlns:a16="http://schemas.microsoft.com/office/drawing/2014/main" val="3647407341"/>
                    </a:ext>
                  </a:extLst>
                </a:gridCol>
                <a:gridCol w="3524918">
                  <a:extLst>
                    <a:ext uri="{9D8B030D-6E8A-4147-A177-3AD203B41FA5}">
                      <a16:colId xmlns:a16="http://schemas.microsoft.com/office/drawing/2014/main" val="3637101622"/>
                    </a:ext>
                  </a:extLst>
                </a:gridCol>
              </a:tblGrid>
              <a:tr h="310515">
                <a:tc>
                  <a:txBody>
                    <a:bodyPr/>
                    <a:lstStyle/>
                    <a:p>
                      <a:r>
                        <a:rPr lang="en-US" sz="1600" dirty="0"/>
                        <a:t>Huawei Supported NN Operators</a:t>
                      </a:r>
                    </a:p>
                  </a:txBody>
                  <a:tcPr/>
                </a:tc>
                <a:tc>
                  <a:txBody>
                    <a:bodyPr/>
                    <a:lstStyle/>
                    <a:p>
                      <a:r>
                        <a:rPr lang="en-US" sz="1600" dirty="0" err="1"/>
                        <a:t>Tensorflow</a:t>
                      </a:r>
                      <a:r>
                        <a:rPr lang="en-US" sz="1600" dirty="0"/>
                        <a:t> Supported NN Operators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Tensorflowlite</a:t>
                      </a:r>
                      <a:r>
                        <a:rPr lang="en-US" sz="1600" dirty="0"/>
                        <a:t> Supported NN Operators</a:t>
                      </a:r>
                    </a:p>
                  </a:txBody>
                  <a:tcPr/>
                </a:tc>
                <a:extLst>
                  <a:ext uri="{0D108BD9-81ED-4DB2-BD59-A6C34878D82A}">
                    <a16:rowId xmlns:a16="http://schemas.microsoft.com/office/drawing/2014/main" val="4228203979"/>
                  </a:ext>
                </a:extLst>
              </a:tr>
              <a:tr h="370840">
                <a:tc>
                  <a:txBody>
                    <a:bodyPr/>
                    <a:lstStyle/>
                    <a:p>
                      <a:r>
                        <a:rPr lang="en-US" sz="1600" dirty="0"/>
                        <a:t>24</a:t>
                      </a:r>
                    </a:p>
                  </a:txBody>
                  <a:tcPr/>
                </a:tc>
                <a:tc>
                  <a:txBody>
                    <a:bodyPr/>
                    <a:lstStyle/>
                    <a:p>
                      <a:r>
                        <a:rPr lang="en-US" sz="1600" dirty="0"/>
                        <a:t>121</a:t>
                      </a:r>
                    </a:p>
                  </a:txBody>
                  <a:tcPr/>
                </a:tc>
                <a:tc>
                  <a:txBody>
                    <a:bodyPr/>
                    <a:lstStyle/>
                    <a:p>
                      <a:r>
                        <a:rPr lang="en-US" sz="1600" dirty="0"/>
                        <a:t>&lt;116* (</a:t>
                      </a:r>
                      <a:r>
                        <a:rPr lang="en-US" sz="1600" dirty="0" err="1"/>
                        <a:t>tflite</a:t>
                      </a:r>
                      <a:r>
                        <a:rPr lang="en-US" sz="1600" dirty="0"/>
                        <a:t> conversion merges some of the NN operators, 5 are often removed)</a:t>
                      </a:r>
                    </a:p>
                  </a:txBody>
                  <a:tcPr/>
                </a:tc>
                <a:extLst>
                  <a:ext uri="{0D108BD9-81ED-4DB2-BD59-A6C34878D82A}">
                    <a16:rowId xmlns:a16="http://schemas.microsoft.com/office/drawing/2014/main" val="3002879159"/>
                  </a:ext>
                </a:extLst>
              </a:tr>
            </a:tbl>
          </a:graphicData>
        </a:graphic>
      </p:graphicFrame>
      <p:sp>
        <p:nvSpPr>
          <p:cNvPr id="4" name="Footer Placeholder 3">
            <a:extLst>
              <a:ext uri="{FF2B5EF4-FFF2-40B4-BE49-F238E27FC236}">
                <a16:creationId xmlns:a16="http://schemas.microsoft.com/office/drawing/2014/main" id="{2DFAE302-4F26-4D0A-A16F-A42C9DFA857B}"/>
              </a:ext>
            </a:extLst>
          </p:cNvPr>
          <p:cNvSpPr>
            <a:spLocks noGrp="1"/>
          </p:cNvSpPr>
          <p:nvPr>
            <p:ph type="ftr" sz="quarter" idx="11"/>
          </p:nvPr>
        </p:nvSpPr>
        <p:spPr/>
        <p:txBody>
          <a:bodyPr anchor="t"/>
          <a:lstStyle/>
          <a:p>
            <a:r>
              <a:rPr lang="en-US"/>
              <a:t>FUTUREWEI INTERNAL</a:t>
            </a:r>
          </a:p>
        </p:txBody>
      </p:sp>
      <p:sp>
        <p:nvSpPr>
          <p:cNvPr id="5" name="Slide Number Placeholder 4">
            <a:extLst>
              <a:ext uri="{FF2B5EF4-FFF2-40B4-BE49-F238E27FC236}">
                <a16:creationId xmlns:a16="http://schemas.microsoft.com/office/drawing/2014/main" id="{358D5A34-75B9-42CD-BAF5-9748617604B9}"/>
              </a:ext>
            </a:extLst>
          </p:cNvPr>
          <p:cNvSpPr>
            <a:spLocks noGrp="1"/>
          </p:cNvSpPr>
          <p:nvPr>
            <p:ph type="sldNum" sz="quarter" idx="12"/>
          </p:nvPr>
        </p:nvSpPr>
        <p:spPr/>
        <p:txBody>
          <a:bodyPr anchor="t"/>
          <a:lstStyle/>
          <a:p>
            <a:fld id="{3B917CB5-27BD-4ECA-9D86-80D4B900A204}" type="slidenum">
              <a:rPr lang="en-US" smtClean="0"/>
              <a:t>18</a:t>
            </a:fld>
            <a:endParaRPr lang="en-US"/>
          </a:p>
        </p:txBody>
      </p:sp>
      <p:graphicFrame>
        <p:nvGraphicFramePr>
          <p:cNvPr id="3" name="Table 6">
            <a:extLst>
              <a:ext uri="{FF2B5EF4-FFF2-40B4-BE49-F238E27FC236}">
                <a16:creationId xmlns:a16="http://schemas.microsoft.com/office/drawing/2014/main" id="{DE5E9827-F1B6-479C-B06E-EB38C688D884}"/>
              </a:ext>
            </a:extLst>
          </p:cNvPr>
          <p:cNvGraphicFramePr>
            <a:graphicFrameLocks noGrp="1"/>
          </p:cNvGraphicFramePr>
          <p:nvPr>
            <p:extLst>
              <p:ext uri="{D42A27DB-BD31-4B8C-83A1-F6EECF244321}">
                <p14:modId xmlns:p14="http://schemas.microsoft.com/office/powerpoint/2010/main" val="2153020100"/>
              </p:ext>
            </p:extLst>
          </p:nvPr>
        </p:nvGraphicFramePr>
        <p:xfrm>
          <a:off x="838200" y="3119047"/>
          <a:ext cx="5257800" cy="2927072"/>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695771341"/>
                    </a:ext>
                  </a:extLst>
                </a:gridCol>
                <a:gridCol w="1314450">
                  <a:extLst>
                    <a:ext uri="{9D8B030D-6E8A-4147-A177-3AD203B41FA5}">
                      <a16:colId xmlns:a16="http://schemas.microsoft.com/office/drawing/2014/main" val="2603277048"/>
                    </a:ext>
                  </a:extLst>
                </a:gridCol>
                <a:gridCol w="1314450">
                  <a:extLst>
                    <a:ext uri="{9D8B030D-6E8A-4147-A177-3AD203B41FA5}">
                      <a16:colId xmlns:a16="http://schemas.microsoft.com/office/drawing/2014/main" val="1223207191"/>
                    </a:ext>
                  </a:extLst>
                </a:gridCol>
                <a:gridCol w="1314450">
                  <a:extLst>
                    <a:ext uri="{9D8B030D-6E8A-4147-A177-3AD203B41FA5}">
                      <a16:colId xmlns:a16="http://schemas.microsoft.com/office/drawing/2014/main" val="2272197082"/>
                    </a:ext>
                  </a:extLst>
                </a:gridCol>
              </a:tblGrid>
              <a:tr h="415712">
                <a:tc gridSpan="4">
                  <a:txBody>
                    <a:bodyPr/>
                    <a:lstStyle/>
                    <a:p>
                      <a:r>
                        <a:rPr lang="en-US" dirty="0">
                          <a:latin typeface="+mn-lt"/>
                        </a:rPr>
                        <a:t>Huawei Supported NN Operators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350048173"/>
                  </a:ext>
                </a:extLst>
              </a:tr>
              <a:tr h="418560">
                <a:tc>
                  <a:txBody>
                    <a:bodyPr/>
                    <a:lstStyle/>
                    <a:p>
                      <a:pPr algn="l" fontAlgn="b"/>
                      <a:r>
                        <a:rPr lang="en-US" sz="1200" b="0" i="0" u="none" strike="noStrike" dirty="0">
                          <a:solidFill>
                            <a:srgbClr val="000000"/>
                          </a:solidFill>
                          <a:effectLst/>
                          <a:latin typeface="+mn-lt"/>
                        </a:rPr>
                        <a:t>tf.nn.atrous_conv2d</a:t>
                      </a:r>
                    </a:p>
                  </a:txBody>
                  <a:tcPr marL="7620" marR="7620" marT="7620" marB="0"/>
                </a:tc>
                <a:tc>
                  <a:txBody>
                    <a:bodyPr/>
                    <a:lstStyle/>
                    <a:p>
                      <a:pPr algn="l" fontAlgn="b"/>
                      <a:r>
                        <a:rPr lang="en-US" sz="1200" b="0" i="0" u="none" strike="noStrike" dirty="0">
                          <a:solidFill>
                            <a:srgbClr val="000000"/>
                          </a:solidFill>
                          <a:effectLst/>
                          <a:latin typeface="+mn-lt"/>
                        </a:rPr>
                        <a:t>tf.nn.conv2d_transpose</a:t>
                      </a:r>
                    </a:p>
                  </a:txBody>
                  <a:tcPr marL="7620" marR="7620" marT="7620" marB="0"/>
                </a:tc>
                <a:tc>
                  <a:txBody>
                    <a:bodyPr/>
                    <a:lstStyle/>
                    <a:p>
                      <a:pPr algn="l" fontAlgn="b"/>
                      <a:r>
                        <a:rPr lang="en-US" sz="1200" b="0" i="0" u="none" strike="noStrike">
                          <a:solidFill>
                            <a:srgbClr val="000000"/>
                          </a:solidFill>
                          <a:effectLst/>
                          <a:latin typeface="+mn-lt"/>
                        </a:rPr>
                        <a:t>tf.nn.l2_normalize</a:t>
                      </a:r>
                    </a:p>
                  </a:txBody>
                  <a:tcPr marL="7620" marR="7620" marT="7620" marB="0"/>
                </a:tc>
                <a:tc>
                  <a:txBody>
                    <a:bodyPr/>
                    <a:lstStyle/>
                    <a:p>
                      <a:pPr algn="l" fontAlgn="b"/>
                      <a:r>
                        <a:rPr lang="en-US" sz="1200" b="0" i="0" u="none" strike="noStrike">
                          <a:solidFill>
                            <a:srgbClr val="000000"/>
                          </a:solidFill>
                          <a:effectLst/>
                          <a:latin typeface="+mn-lt"/>
                        </a:rPr>
                        <a:t>tf.nn.relu6</a:t>
                      </a:r>
                    </a:p>
                  </a:txBody>
                  <a:tcPr marL="7620" marR="7620" marT="7620" marB="0"/>
                </a:tc>
                <a:extLst>
                  <a:ext uri="{0D108BD9-81ED-4DB2-BD59-A6C34878D82A}">
                    <a16:rowId xmlns:a16="http://schemas.microsoft.com/office/drawing/2014/main" val="2613079382"/>
                  </a:ext>
                </a:extLst>
              </a:tr>
              <a:tr h="418560">
                <a:tc>
                  <a:txBody>
                    <a:bodyPr/>
                    <a:lstStyle/>
                    <a:p>
                      <a:pPr algn="l" fontAlgn="b"/>
                      <a:r>
                        <a:rPr lang="en-US" sz="1200" b="0" i="0" u="none" strike="noStrike">
                          <a:solidFill>
                            <a:srgbClr val="000000"/>
                          </a:solidFill>
                          <a:effectLst/>
                          <a:latin typeface="+mn-lt"/>
                        </a:rPr>
                        <a:t>tf.nn.avg_pool</a:t>
                      </a:r>
                    </a:p>
                  </a:txBody>
                  <a:tcPr marL="7620" marR="7620" marT="7620" marB="0"/>
                </a:tc>
                <a:tc>
                  <a:txBody>
                    <a:bodyPr/>
                    <a:lstStyle/>
                    <a:p>
                      <a:pPr algn="l" fontAlgn="b"/>
                      <a:r>
                        <a:rPr lang="en-US" sz="1200" b="0" i="0" u="none" strike="noStrike">
                          <a:solidFill>
                            <a:srgbClr val="000000"/>
                          </a:solidFill>
                          <a:effectLst/>
                          <a:latin typeface="+mn-lt"/>
                        </a:rPr>
                        <a:t>tf.nn.fractional_avg_pool</a:t>
                      </a:r>
                    </a:p>
                  </a:txBody>
                  <a:tcPr marL="7620" marR="7620" marT="7620" marB="0"/>
                </a:tc>
                <a:tc>
                  <a:txBody>
                    <a:bodyPr/>
                    <a:lstStyle/>
                    <a:p>
                      <a:pPr algn="l" fontAlgn="b"/>
                      <a:r>
                        <a:rPr lang="en-US" sz="1200" b="0" i="0" u="none" strike="noStrike" dirty="0" err="1">
                          <a:solidFill>
                            <a:srgbClr val="000000"/>
                          </a:solidFill>
                          <a:effectLst/>
                          <a:latin typeface="+mn-lt"/>
                        </a:rPr>
                        <a:t>tf.nn.leaky_relu</a:t>
                      </a:r>
                      <a:endParaRPr lang="en-US" sz="1200" b="0" i="0" u="none" strike="noStrike" dirty="0">
                        <a:solidFill>
                          <a:srgbClr val="000000"/>
                        </a:solidFill>
                        <a:effectLst/>
                        <a:latin typeface="+mn-lt"/>
                      </a:endParaRPr>
                    </a:p>
                  </a:txBody>
                  <a:tcPr marL="7620" marR="7620" marT="7620" marB="0"/>
                </a:tc>
                <a:tc>
                  <a:txBody>
                    <a:bodyPr/>
                    <a:lstStyle/>
                    <a:p>
                      <a:pPr algn="l" fontAlgn="b"/>
                      <a:r>
                        <a:rPr lang="en-US" sz="1200" b="0" i="0" u="none" strike="noStrike">
                          <a:solidFill>
                            <a:srgbClr val="000000"/>
                          </a:solidFill>
                          <a:effectLst/>
                          <a:latin typeface="+mn-lt"/>
                        </a:rPr>
                        <a:t>tf.nn.selu</a:t>
                      </a:r>
                    </a:p>
                  </a:txBody>
                  <a:tcPr marL="7620" marR="7620" marT="7620" marB="0"/>
                </a:tc>
                <a:extLst>
                  <a:ext uri="{0D108BD9-81ED-4DB2-BD59-A6C34878D82A}">
                    <a16:rowId xmlns:a16="http://schemas.microsoft.com/office/drawing/2014/main" val="2227183871"/>
                  </a:ext>
                </a:extLst>
              </a:tr>
              <a:tr h="418560">
                <a:tc>
                  <a:txBody>
                    <a:bodyPr/>
                    <a:lstStyle/>
                    <a:p>
                      <a:pPr algn="l" fontAlgn="b"/>
                      <a:r>
                        <a:rPr lang="en-US" sz="1200" b="0" i="0" u="none" strike="noStrike">
                          <a:solidFill>
                            <a:srgbClr val="000000"/>
                          </a:solidFill>
                          <a:effectLst/>
                          <a:latin typeface="+mn-lt"/>
                        </a:rPr>
                        <a:t>tf.nn.bias_add</a:t>
                      </a:r>
                    </a:p>
                  </a:txBody>
                  <a:tcPr marL="7620" marR="7620" marT="7620" marB="0"/>
                </a:tc>
                <a:tc>
                  <a:txBody>
                    <a:bodyPr/>
                    <a:lstStyle/>
                    <a:p>
                      <a:pPr algn="l" fontAlgn="b"/>
                      <a:r>
                        <a:rPr lang="en-US" sz="1200" b="0" i="0" u="none" strike="noStrike" dirty="0" err="1">
                          <a:solidFill>
                            <a:srgbClr val="000000"/>
                          </a:solidFill>
                          <a:effectLst/>
                          <a:latin typeface="+mn-lt"/>
                        </a:rPr>
                        <a:t>tf.nn.fractional_max_pool</a:t>
                      </a:r>
                      <a:endParaRPr lang="en-US" sz="1200" b="0" i="0" u="none" strike="noStrike" dirty="0">
                        <a:solidFill>
                          <a:srgbClr val="000000"/>
                        </a:solidFill>
                        <a:effectLst/>
                        <a:latin typeface="+mn-lt"/>
                      </a:endParaRPr>
                    </a:p>
                  </a:txBody>
                  <a:tcPr marL="7620" marR="7620" marT="7620" marB="0"/>
                </a:tc>
                <a:tc>
                  <a:txBody>
                    <a:bodyPr/>
                    <a:lstStyle/>
                    <a:p>
                      <a:pPr algn="l" fontAlgn="b"/>
                      <a:r>
                        <a:rPr lang="en-US" sz="1200" b="0" i="0" u="none" strike="noStrike">
                          <a:solidFill>
                            <a:srgbClr val="000000"/>
                          </a:solidFill>
                          <a:effectLst/>
                          <a:latin typeface="+mn-lt"/>
                        </a:rPr>
                        <a:t>tf.nn.log_softmax</a:t>
                      </a:r>
                    </a:p>
                  </a:txBody>
                  <a:tcPr marL="7620" marR="7620" marT="7620" marB="0"/>
                </a:tc>
                <a:tc>
                  <a:txBody>
                    <a:bodyPr/>
                    <a:lstStyle/>
                    <a:p>
                      <a:pPr algn="l" fontAlgn="b"/>
                      <a:r>
                        <a:rPr lang="en-US" sz="1200" b="0" i="0" u="none" strike="noStrike" dirty="0" err="1">
                          <a:solidFill>
                            <a:srgbClr val="000000"/>
                          </a:solidFill>
                          <a:effectLst/>
                          <a:latin typeface="+mn-lt"/>
                        </a:rPr>
                        <a:t>tf.nn.softmax</a:t>
                      </a:r>
                      <a:endParaRPr lang="en-US" sz="12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3462863471"/>
                  </a:ext>
                </a:extLst>
              </a:tr>
              <a:tr h="418560">
                <a:tc>
                  <a:txBody>
                    <a:bodyPr/>
                    <a:lstStyle/>
                    <a:p>
                      <a:pPr algn="l" fontAlgn="b"/>
                      <a:r>
                        <a:rPr lang="en-US" sz="1200" b="0" i="0" u="none" strike="noStrike">
                          <a:solidFill>
                            <a:srgbClr val="000000"/>
                          </a:solidFill>
                          <a:effectLst/>
                          <a:latin typeface="+mn-lt"/>
                        </a:rPr>
                        <a:t>tf.nn.bidirectional_dynamic_rnn</a:t>
                      </a:r>
                    </a:p>
                  </a:txBody>
                  <a:tcPr marL="7620" marR="7620" marT="7620" marB="0"/>
                </a:tc>
                <a:tc>
                  <a:txBody>
                    <a:bodyPr/>
                    <a:lstStyle/>
                    <a:p>
                      <a:pPr algn="l" fontAlgn="b"/>
                      <a:r>
                        <a:rPr lang="en-US" sz="1200" b="0" i="0" u="none" strike="noStrike">
                          <a:solidFill>
                            <a:srgbClr val="000000"/>
                          </a:solidFill>
                          <a:effectLst/>
                          <a:latin typeface="+mn-lt"/>
                        </a:rPr>
                        <a:t>tf.nn.fused_batch_norm</a:t>
                      </a:r>
                    </a:p>
                  </a:txBody>
                  <a:tcPr marL="7620" marR="7620" marT="7620" marB="0"/>
                </a:tc>
                <a:tc>
                  <a:txBody>
                    <a:bodyPr/>
                    <a:lstStyle/>
                    <a:p>
                      <a:pPr algn="l" fontAlgn="b"/>
                      <a:r>
                        <a:rPr lang="en-US" sz="1200" b="0" i="0" u="none" strike="noStrike">
                          <a:solidFill>
                            <a:srgbClr val="000000"/>
                          </a:solidFill>
                          <a:effectLst/>
                          <a:latin typeface="+mn-lt"/>
                        </a:rPr>
                        <a:t>tf.nn.lrn</a:t>
                      </a:r>
                    </a:p>
                  </a:txBody>
                  <a:tcPr marL="7620" marR="7620" marT="7620" marB="0"/>
                </a:tc>
                <a:tc>
                  <a:txBody>
                    <a:bodyPr/>
                    <a:lstStyle/>
                    <a:p>
                      <a:pPr algn="l" fontAlgn="b"/>
                      <a:r>
                        <a:rPr lang="en-US" sz="1200" b="0" i="0" u="none" strike="noStrike" dirty="0" err="1">
                          <a:solidFill>
                            <a:srgbClr val="000000"/>
                          </a:solidFill>
                          <a:effectLst/>
                          <a:latin typeface="+mn-lt"/>
                        </a:rPr>
                        <a:t>tf.nn.softplus</a:t>
                      </a:r>
                      <a:endParaRPr lang="en-US" sz="12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848152833"/>
                  </a:ext>
                </a:extLst>
              </a:tr>
              <a:tr h="418560">
                <a:tc>
                  <a:txBody>
                    <a:bodyPr/>
                    <a:lstStyle/>
                    <a:p>
                      <a:pPr algn="l" fontAlgn="b"/>
                      <a:r>
                        <a:rPr lang="en-US" sz="1200" b="0" i="0" u="none" strike="noStrike">
                          <a:solidFill>
                            <a:srgbClr val="000000"/>
                          </a:solidFill>
                          <a:effectLst/>
                          <a:latin typeface="+mn-lt"/>
                        </a:rPr>
                        <a:t>tf.nn.conv1d</a:t>
                      </a:r>
                    </a:p>
                  </a:txBody>
                  <a:tcPr marL="7620" marR="7620" marT="7620" marB="0"/>
                </a:tc>
                <a:tc>
                  <a:txBody>
                    <a:bodyPr/>
                    <a:lstStyle/>
                    <a:p>
                      <a:pPr algn="l" fontAlgn="b"/>
                      <a:r>
                        <a:rPr lang="en-US" sz="1200" b="0" i="0" u="none" strike="noStrike">
                          <a:solidFill>
                            <a:srgbClr val="000000"/>
                          </a:solidFill>
                          <a:effectLst/>
                          <a:latin typeface="+mn-lt"/>
                        </a:rPr>
                        <a:t>tf.nn.depthwise_conv2d</a:t>
                      </a:r>
                    </a:p>
                  </a:txBody>
                  <a:tcPr marL="7620" marR="7620" marT="7620" marB="0"/>
                </a:tc>
                <a:tc>
                  <a:txBody>
                    <a:bodyPr/>
                    <a:lstStyle/>
                    <a:p>
                      <a:pPr algn="l" fontAlgn="b"/>
                      <a:r>
                        <a:rPr lang="en-US" sz="1200" b="0" i="0" u="none" strike="noStrike">
                          <a:solidFill>
                            <a:srgbClr val="000000"/>
                          </a:solidFill>
                          <a:effectLst/>
                          <a:latin typeface="+mn-lt"/>
                        </a:rPr>
                        <a:t>tf.nn.max_pool</a:t>
                      </a:r>
                    </a:p>
                  </a:txBody>
                  <a:tcPr marL="7620" marR="7620" marT="7620" marB="0"/>
                </a:tc>
                <a:tc>
                  <a:txBody>
                    <a:bodyPr/>
                    <a:lstStyle/>
                    <a:p>
                      <a:pPr algn="l" fontAlgn="b"/>
                      <a:r>
                        <a:rPr lang="en-US" sz="1200" b="0" i="0" u="none" strike="noStrike" dirty="0" err="1">
                          <a:solidFill>
                            <a:srgbClr val="000000"/>
                          </a:solidFill>
                          <a:effectLst/>
                          <a:latin typeface="+mn-lt"/>
                        </a:rPr>
                        <a:t>tf.nn.softsign</a:t>
                      </a:r>
                      <a:endParaRPr lang="en-US" sz="12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4128195392"/>
                  </a:ext>
                </a:extLst>
              </a:tr>
              <a:tr h="418560">
                <a:tc>
                  <a:txBody>
                    <a:bodyPr/>
                    <a:lstStyle/>
                    <a:p>
                      <a:pPr algn="l" fontAlgn="b"/>
                      <a:r>
                        <a:rPr lang="en-US" sz="1200" b="0" i="0" u="none" strike="noStrike">
                          <a:solidFill>
                            <a:srgbClr val="000000"/>
                          </a:solidFill>
                          <a:effectLst/>
                          <a:latin typeface="+mn-lt"/>
                        </a:rPr>
                        <a:t>tf.nn.conv2d</a:t>
                      </a:r>
                    </a:p>
                  </a:txBody>
                  <a:tcPr marL="7620" marR="7620" marT="7620" marB="0"/>
                </a:tc>
                <a:tc>
                  <a:txBody>
                    <a:bodyPr/>
                    <a:lstStyle/>
                    <a:p>
                      <a:pPr algn="l" fontAlgn="b"/>
                      <a:r>
                        <a:rPr lang="en-US" sz="1200" b="0" i="0" u="none" strike="noStrike">
                          <a:solidFill>
                            <a:srgbClr val="000000"/>
                          </a:solidFill>
                          <a:effectLst/>
                          <a:latin typeface="+mn-lt"/>
                        </a:rPr>
                        <a:t>tf.nn.elu</a:t>
                      </a:r>
                    </a:p>
                  </a:txBody>
                  <a:tcPr marL="7620" marR="7620" marT="7620" marB="0"/>
                </a:tc>
                <a:tc>
                  <a:txBody>
                    <a:bodyPr/>
                    <a:lstStyle/>
                    <a:p>
                      <a:pPr algn="l" fontAlgn="b"/>
                      <a:r>
                        <a:rPr lang="en-US" sz="1200" b="0" i="0" u="none" strike="noStrike">
                          <a:solidFill>
                            <a:srgbClr val="000000"/>
                          </a:solidFill>
                          <a:effectLst/>
                          <a:latin typeface="+mn-lt"/>
                        </a:rPr>
                        <a:t>tf.nn.relu</a:t>
                      </a:r>
                    </a:p>
                  </a:txBody>
                  <a:tcPr marL="7620" marR="7620" marT="7620" marB="0"/>
                </a:tc>
                <a:tc>
                  <a:txBody>
                    <a:bodyPr/>
                    <a:lstStyle/>
                    <a:p>
                      <a:pPr algn="l" fontAlgn="b"/>
                      <a:r>
                        <a:rPr lang="en-US" sz="1200" b="0" i="0" u="none" strike="noStrike" dirty="0" err="1">
                          <a:solidFill>
                            <a:srgbClr val="000000"/>
                          </a:solidFill>
                          <a:effectLst/>
                          <a:latin typeface="+mn-lt"/>
                        </a:rPr>
                        <a:t>tf.nn.static_bidirectional_rnn</a:t>
                      </a:r>
                      <a:endParaRPr lang="en-US" sz="12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1479405104"/>
                  </a:ext>
                </a:extLst>
              </a:tr>
            </a:tbl>
          </a:graphicData>
        </a:graphic>
      </p:graphicFrame>
      <p:graphicFrame>
        <p:nvGraphicFramePr>
          <p:cNvPr id="11" name="Table 6">
            <a:extLst>
              <a:ext uri="{FF2B5EF4-FFF2-40B4-BE49-F238E27FC236}">
                <a16:creationId xmlns:a16="http://schemas.microsoft.com/office/drawing/2014/main" id="{6F1D6D69-4EAD-4178-95A4-882AE712EBE8}"/>
              </a:ext>
            </a:extLst>
          </p:cNvPr>
          <p:cNvGraphicFramePr>
            <a:graphicFrameLocks noGrp="1"/>
          </p:cNvGraphicFramePr>
          <p:nvPr>
            <p:extLst>
              <p:ext uri="{D42A27DB-BD31-4B8C-83A1-F6EECF244321}">
                <p14:modId xmlns:p14="http://schemas.microsoft.com/office/powerpoint/2010/main" val="545157289"/>
              </p:ext>
            </p:extLst>
          </p:nvPr>
        </p:nvGraphicFramePr>
        <p:xfrm>
          <a:off x="6164732" y="3119048"/>
          <a:ext cx="5257800" cy="3463674"/>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695771341"/>
                    </a:ext>
                  </a:extLst>
                </a:gridCol>
                <a:gridCol w="1051560">
                  <a:extLst>
                    <a:ext uri="{9D8B030D-6E8A-4147-A177-3AD203B41FA5}">
                      <a16:colId xmlns:a16="http://schemas.microsoft.com/office/drawing/2014/main" val="864877202"/>
                    </a:ext>
                  </a:extLst>
                </a:gridCol>
                <a:gridCol w="1051560">
                  <a:extLst>
                    <a:ext uri="{9D8B030D-6E8A-4147-A177-3AD203B41FA5}">
                      <a16:colId xmlns:a16="http://schemas.microsoft.com/office/drawing/2014/main" val="2603277048"/>
                    </a:ext>
                  </a:extLst>
                </a:gridCol>
                <a:gridCol w="1051560">
                  <a:extLst>
                    <a:ext uri="{9D8B030D-6E8A-4147-A177-3AD203B41FA5}">
                      <a16:colId xmlns:a16="http://schemas.microsoft.com/office/drawing/2014/main" val="1223207191"/>
                    </a:ext>
                  </a:extLst>
                </a:gridCol>
                <a:gridCol w="1051560">
                  <a:extLst>
                    <a:ext uri="{9D8B030D-6E8A-4147-A177-3AD203B41FA5}">
                      <a16:colId xmlns:a16="http://schemas.microsoft.com/office/drawing/2014/main" val="2272197082"/>
                    </a:ext>
                  </a:extLst>
                </a:gridCol>
              </a:tblGrid>
              <a:tr h="379560">
                <a:tc gridSpan="5">
                  <a:txBody>
                    <a:bodyPr/>
                    <a:lstStyle/>
                    <a:p>
                      <a:r>
                        <a:rPr lang="en-US" dirty="0">
                          <a:solidFill>
                            <a:schemeClr val="tx2"/>
                          </a:solidFill>
                          <a:latin typeface="+mn-lt"/>
                        </a:rPr>
                        <a:t>Unsupported Operators in Test Cases</a:t>
                      </a:r>
                    </a:p>
                  </a:txBody>
                  <a:tcPr/>
                </a:tc>
                <a:tc hMerge="1">
                  <a:txBody>
                    <a:bodyPr/>
                    <a:lstStyle/>
                    <a:p>
                      <a:endParaRPr lang="en-US"/>
                    </a:p>
                  </a:txBody>
                  <a:tcPr/>
                </a:tc>
                <a:tc hMerge="1">
                  <a:txBody>
                    <a:bodyPr/>
                    <a:lstStyle/>
                    <a:p>
                      <a:endParaRPr lang="en-US" dirty="0">
                        <a:latin typeface="+mn-lt"/>
                      </a:endParaRPr>
                    </a:p>
                  </a:txBody>
                  <a:tcPr/>
                </a:tc>
                <a:tc hMerge="1">
                  <a:txBody>
                    <a:bodyPr/>
                    <a:lstStyle/>
                    <a:p>
                      <a:endParaRPr lang="en-US" dirty="0">
                        <a:latin typeface="+mn-lt"/>
                      </a:endParaRPr>
                    </a:p>
                  </a:txBody>
                  <a:tcPr/>
                </a:tc>
                <a:tc hMerge="1">
                  <a:txBody>
                    <a:bodyPr/>
                    <a:lstStyle/>
                    <a:p>
                      <a:endParaRPr lang="en-US" dirty="0">
                        <a:latin typeface="+mn-lt"/>
                      </a:endParaRPr>
                    </a:p>
                  </a:txBody>
                  <a:tcPr/>
                </a:tc>
                <a:extLst>
                  <a:ext uri="{0D108BD9-81ED-4DB2-BD59-A6C34878D82A}">
                    <a16:rowId xmlns:a16="http://schemas.microsoft.com/office/drawing/2014/main" val="2350048173"/>
                  </a:ext>
                </a:extLst>
              </a:tr>
              <a:tr h="577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chemeClr val="tx2"/>
                          </a:solidFill>
                          <a:effectLst/>
                          <a:latin typeface="+mn-lt"/>
                        </a:rPr>
                        <a:t>tf.nn.softmax_cross_entropy_with_logits</a:t>
                      </a:r>
                      <a:endParaRPr lang="en-US" sz="1200" b="0" i="0" u="none" strike="noStrike" dirty="0">
                        <a:solidFill>
                          <a:schemeClr val="tx2"/>
                        </a:solidFill>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chemeClr val="tx2"/>
                          </a:solidFill>
                          <a:effectLst/>
                          <a:latin typeface="+mn-lt"/>
                        </a:rPr>
                        <a:t>tf.contrib.deprecated.scalar_summary</a:t>
                      </a:r>
                      <a:endParaRPr lang="en-US" sz="1200" b="0" i="0" u="none" strike="noStrike" dirty="0">
                        <a:solidFill>
                          <a:schemeClr val="tx2"/>
                        </a:solidFill>
                        <a:effectLst/>
                        <a:latin typeface="+mn-lt"/>
                      </a:endParaRPr>
                    </a:p>
                  </a:txBody>
                  <a:tcPr/>
                </a:tc>
                <a:tc>
                  <a:txBody>
                    <a:bodyPr/>
                    <a:lstStyle/>
                    <a:p>
                      <a:r>
                        <a:rPr lang="en-US" sz="1200" dirty="0" err="1">
                          <a:solidFill>
                            <a:schemeClr val="tx2"/>
                          </a:solidFill>
                        </a:rPr>
                        <a:t>tf.contrib.deprecated.merge_summary</a:t>
                      </a:r>
                      <a:endParaRPr lang="en-US" sz="12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chemeClr val="tx2"/>
                          </a:solidFill>
                          <a:effectLst/>
                          <a:latin typeface="+mn-lt"/>
                        </a:rPr>
                        <a:t>tf.signal.mfccs_from_log_mel_spectrograms</a:t>
                      </a:r>
                      <a:endParaRPr lang="en-US" sz="1200" b="0" i="0" u="none" strike="noStrike" dirty="0">
                        <a:solidFill>
                          <a:schemeClr val="tx2"/>
                        </a:solidFill>
                        <a:effectLst/>
                        <a:latin typeface="+mn-lt"/>
                      </a:endParaRPr>
                    </a:p>
                  </a:txBody>
                  <a:tcPr/>
                </a:tc>
                <a:tc>
                  <a:txBody>
                    <a:bodyPr/>
                    <a:lstStyle/>
                    <a:p>
                      <a:r>
                        <a:rPr lang="en-US" sz="1200" dirty="0" err="1">
                          <a:solidFill>
                            <a:schemeClr val="tx2"/>
                          </a:solidFill>
                        </a:rPr>
                        <a:t>audioSpectrogram</a:t>
                      </a:r>
                      <a:endParaRPr lang="en-US" sz="1200" dirty="0">
                        <a:solidFill>
                          <a:schemeClr val="tx2"/>
                        </a:solidFill>
                      </a:endParaRPr>
                    </a:p>
                  </a:txBody>
                  <a:tcPr/>
                </a:tc>
                <a:extLst>
                  <a:ext uri="{0D108BD9-81ED-4DB2-BD59-A6C34878D82A}">
                    <a16:rowId xmlns:a16="http://schemas.microsoft.com/office/drawing/2014/main" val="2613079382"/>
                  </a:ext>
                </a:extLst>
              </a:tr>
              <a:tr h="525124">
                <a:tc>
                  <a:txBody>
                    <a:bodyPr/>
                    <a:lstStyle/>
                    <a:p>
                      <a:pPr algn="l" fontAlgn="b"/>
                      <a:r>
                        <a:rPr lang="en-US" sz="1200" b="0" i="0" u="none" strike="noStrike" dirty="0" err="1">
                          <a:solidFill>
                            <a:schemeClr val="tx2"/>
                          </a:solidFill>
                          <a:effectLst/>
                          <a:latin typeface="+mn-lt"/>
                        </a:rPr>
                        <a:t>BlockLSTM</a:t>
                      </a:r>
                      <a:endParaRPr lang="en-US" sz="1200" b="0" i="0" u="none" strike="noStrike" dirty="0">
                        <a:solidFill>
                          <a:schemeClr val="tx2"/>
                        </a:solidFill>
                        <a:effectLst/>
                        <a:latin typeface="+mn-lt"/>
                      </a:endParaRPr>
                    </a:p>
                  </a:txBody>
                  <a:tcPr marL="7620" marR="7620" marT="7620" marB="0"/>
                </a:tc>
                <a:tc>
                  <a:txBody>
                    <a:bodyPr/>
                    <a:lstStyle/>
                    <a:p>
                      <a:r>
                        <a:rPr lang="en-US" sz="1200" dirty="0">
                          <a:solidFill>
                            <a:schemeClr val="tx2"/>
                          </a:solidFill>
                        </a:rPr>
                        <a:t>TensorArrayV3</a:t>
                      </a:r>
                    </a:p>
                  </a:txBody>
                  <a:tcPr/>
                </a:tc>
                <a:tc>
                  <a:txBody>
                    <a:bodyPr/>
                    <a:lstStyle/>
                    <a:p>
                      <a:r>
                        <a:rPr lang="en-US" sz="1200" dirty="0">
                          <a:solidFill>
                            <a:schemeClr val="tx2"/>
                          </a:solidFill>
                        </a:rPr>
                        <a:t>TensorArrayScatterV3</a:t>
                      </a:r>
                    </a:p>
                  </a:txBody>
                  <a:tcPr/>
                </a:tc>
                <a:tc>
                  <a:txBody>
                    <a:bodyPr/>
                    <a:lstStyle/>
                    <a:p>
                      <a:r>
                        <a:rPr lang="en-US" sz="1200" dirty="0">
                          <a:solidFill>
                            <a:schemeClr val="tx2"/>
                          </a:solidFill>
                        </a:rPr>
                        <a:t>Enter</a:t>
                      </a:r>
                    </a:p>
                  </a:txBody>
                  <a:tcPr/>
                </a:tc>
                <a:tc>
                  <a:txBody>
                    <a:bodyPr/>
                    <a:lstStyle/>
                    <a:p>
                      <a:r>
                        <a:rPr lang="en-US" sz="1200" dirty="0" err="1">
                          <a:solidFill>
                            <a:schemeClr val="tx2"/>
                          </a:solidFill>
                        </a:rPr>
                        <a:t>LoopCond</a:t>
                      </a:r>
                      <a:endParaRPr lang="en-US" sz="1200" dirty="0">
                        <a:solidFill>
                          <a:schemeClr val="tx2"/>
                        </a:solidFill>
                      </a:endParaRPr>
                    </a:p>
                  </a:txBody>
                  <a:tcPr/>
                </a:tc>
                <a:extLst>
                  <a:ext uri="{0D108BD9-81ED-4DB2-BD59-A6C34878D82A}">
                    <a16:rowId xmlns:a16="http://schemas.microsoft.com/office/drawing/2014/main" val="2227183871"/>
                  </a:ext>
                </a:extLst>
              </a:tr>
              <a:tr h="36128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solidFill>
                            <a:schemeClr val="tx2"/>
                          </a:solidFill>
                        </a:rPr>
                        <a:t>TensorArrayReadV3</a:t>
                      </a:r>
                    </a:p>
                    <a:p>
                      <a:pPr algn="l" fontAlgn="b"/>
                      <a:endParaRPr lang="en-US" sz="1200" b="0" i="0" u="none" strike="noStrike" dirty="0">
                        <a:solidFill>
                          <a:schemeClr val="tx2"/>
                        </a:solidFill>
                        <a:effectLst/>
                        <a:latin typeface="+mn-lt"/>
                      </a:endParaRPr>
                    </a:p>
                  </a:txBody>
                  <a:tcPr marL="7620" marR="7620" marT="7620" marB="0"/>
                </a:tc>
                <a:tc>
                  <a:txBody>
                    <a:bodyPr/>
                    <a:lstStyle/>
                    <a:p>
                      <a:r>
                        <a:rPr lang="en-US" sz="1200" dirty="0">
                          <a:solidFill>
                            <a:schemeClr val="tx2"/>
                          </a:solidFill>
                        </a:rPr>
                        <a:t>TensorArrayWriteV3</a:t>
                      </a:r>
                    </a:p>
                  </a:txBody>
                  <a:tcPr/>
                </a:tc>
                <a:tc>
                  <a:txBody>
                    <a:bodyPr/>
                    <a:lstStyle/>
                    <a:p>
                      <a:r>
                        <a:rPr lang="en-US" sz="1200" dirty="0" err="1">
                          <a:solidFill>
                            <a:schemeClr val="tx2"/>
                          </a:solidFill>
                        </a:rPr>
                        <a:t>NextIteration</a:t>
                      </a:r>
                      <a:endParaRPr lang="en-US" sz="1200" dirty="0">
                        <a:solidFill>
                          <a:schemeClr val="tx2"/>
                        </a:solidFill>
                      </a:endParaRPr>
                    </a:p>
                  </a:txBody>
                  <a:tcPr/>
                </a:tc>
                <a:tc>
                  <a:txBody>
                    <a:bodyPr/>
                    <a:lstStyle/>
                    <a:p>
                      <a:r>
                        <a:rPr lang="en-US" sz="1200" b="0" dirty="0">
                          <a:solidFill>
                            <a:schemeClr val="tx2"/>
                          </a:solidFill>
                        </a:rPr>
                        <a:t>Exit</a:t>
                      </a:r>
                    </a:p>
                  </a:txBody>
                  <a:tcPr/>
                </a:tc>
                <a:tc>
                  <a:txBody>
                    <a:bodyPr/>
                    <a:lstStyle/>
                    <a:p>
                      <a:r>
                        <a:rPr lang="en-US" sz="1200" dirty="0">
                          <a:solidFill>
                            <a:schemeClr val="tx2"/>
                          </a:solidFill>
                        </a:rPr>
                        <a:t>TensorArraySizeV3</a:t>
                      </a:r>
                    </a:p>
                  </a:txBody>
                  <a:tcPr/>
                </a:tc>
                <a:extLst>
                  <a:ext uri="{0D108BD9-81ED-4DB2-BD59-A6C34878D82A}">
                    <a16:rowId xmlns:a16="http://schemas.microsoft.com/office/drawing/2014/main" val="3462863471"/>
                  </a:ext>
                </a:extLst>
              </a:tr>
              <a:tr h="36128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solidFill>
                            <a:schemeClr val="tx2"/>
                          </a:solidFill>
                        </a:rPr>
                        <a:t>FusedBatchNormV3</a:t>
                      </a:r>
                    </a:p>
                  </a:txBody>
                  <a:tcPr marL="7620" marR="7620" marT="7620" marB="0"/>
                </a:tc>
                <a:tc>
                  <a:txBody>
                    <a:bodyPr/>
                    <a:lstStyle/>
                    <a:p>
                      <a:r>
                        <a:rPr lang="en-US" sz="1200" dirty="0" err="1">
                          <a:solidFill>
                            <a:schemeClr val="tx2"/>
                          </a:solidFill>
                        </a:rPr>
                        <a:t>CTCGreedyDecoder</a:t>
                      </a:r>
                      <a:endParaRPr lang="en-US" sz="12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TensorArrayGatherV3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848152833"/>
                  </a:ext>
                </a:extLst>
              </a:tr>
              <a:tr h="361285">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extLst>
                  <a:ext uri="{0D108BD9-81ED-4DB2-BD59-A6C34878D82A}">
                    <a16:rowId xmlns:a16="http://schemas.microsoft.com/office/drawing/2014/main" val="4128195392"/>
                  </a:ext>
                </a:extLst>
              </a:tr>
              <a:tr h="361285">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dirty="0">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dirty="0">
                        <a:solidFill>
                          <a:schemeClr val="tx2"/>
                        </a:solidFill>
                        <a:effectLst/>
                        <a:latin typeface="+mn-lt"/>
                      </a:endParaRPr>
                    </a:p>
                  </a:txBody>
                  <a:tcPr marL="7620" marR="7620" marT="7620" marB="0"/>
                </a:tc>
                <a:extLst>
                  <a:ext uri="{0D108BD9-81ED-4DB2-BD59-A6C34878D82A}">
                    <a16:rowId xmlns:a16="http://schemas.microsoft.com/office/drawing/2014/main" val="1479405104"/>
                  </a:ext>
                </a:extLst>
              </a:tr>
            </a:tbl>
          </a:graphicData>
        </a:graphic>
      </p:graphicFrame>
    </p:spTree>
    <p:extLst>
      <p:ext uri="{BB962C8B-B14F-4D97-AF65-F5344CB8AC3E}">
        <p14:creationId xmlns:p14="http://schemas.microsoft.com/office/powerpoint/2010/main" val="1399038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05E5-77CD-4230-8AAA-EF8B298FC89B}"/>
              </a:ext>
            </a:extLst>
          </p:cNvPr>
          <p:cNvSpPr>
            <a:spLocks noGrp="1"/>
          </p:cNvSpPr>
          <p:nvPr>
            <p:ph type="title"/>
          </p:nvPr>
        </p:nvSpPr>
        <p:spPr>
          <a:xfrm>
            <a:off x="719264" y="365125"/>
            <a:ext cx="10634536" cy="1134161"/>
          </a:xfrm>
        </p:spPr>
        <p:txBody>
          <a:bodyPr/>
          <a:lstStyle/>
          <a:p>
            <a:r>
              <a:rPr lang="en-US" dirty="0"/>
              <a:t>Unsupported ASR Operators</a:t>
            </a:r>
          </a:p>
        </p:txBody>
      </p:sp>
      <p:graphicFrame>
        <p:nvGraphicFramePr>
          <p:cNvPr id="6" name="Table 6">
            <a:extLst>
              <a:ext uri="{FF2B5EF4-FFF2-40B4-BE49-F238E27FC236}">
                <a16:creationId xmlns:a16="http://schemas.microsoft.com/office/drawing/2014/main" id="{C1798FD3-3D48-4664-B8A6-8B10D0342B33}"/>
              </a:ext>
            </a:extLst>
          </p:cNvPr>
          <p:cNvGraphicFramePr>
            <a:graphicFrameLocks noGrp="1"/>
          </p:cNvGraphicFramePr>
          <p:nvPr>
            <p:ph idx="1"/>
            <p:extLst>
              <p:ext uri="{D42A27DB-BD31-4B8C-83A1-F6EECF244321}">
                <p14:modId xmlns:p14="http://schemas.microsoft.com/office/powerpoint/2010/main" val="1111487925"/>
              </p:ext>
            </p:extLst>
          </p:nvPr>
        </p:nvGraphicFramePr>
        <p:xfrm>
          <a:off x="719263" y="3266928"/>
          <a:ext cx="4653475" cy="1371600"/>
        </p:xfrm>
        <a:graphic>
          <a:graphicData uri="http://schemas.openxmlformats.org/drawingml/2006/table">
            <a:tbl>
              <a:tblPr firstRow="1" bandRow="1">
                <a:tableStyleId>{5C22544A-7EE6-4342-B048-85BDC9FD1C3A}</a:tableStyleId>
              </a:tblPr>
              <a:tblGrid>
                <a:gridCol w="930695">
                  <a:extLst>
                    <a:ext uri="{9D8B030D-6E8A-4147-A177-3AD203B41FA5}">
                      <a16:colId xmlns:a16="http://schemas.microsoft.com/office/drawing/2014/main" val="130884255"/>
                    </a:ext>
                  </a:extLst>
                </a:gridCol>
                <a:gridCol w="930695">
                  <a:extLst>
                    <a:ext uri="{9D8B030D-6E8A-4147-A177-3AD203B41FA5}">
                      <a16:colId xmlns:a16="http://schemas.microsoft.com/office/drawing/2014/main" val="2920357703"/>
                    </a:ext>
                  </a:extLst>
                </a:gridCol>
                <a:gridCol w="930695">
                  <a:extLst>
                    <a:ext uri="{9D8B030D-6E8A-4147-A177-3AD203B41FA5}">
                      <a16:colId xmlns:a16="http://schemas.microsoft.com/office/drawing/2014/main" val="3360650515"/>
                    </a:ext>
                  </a:extLst>
                </a:gridCol>
                <a:gridCol w="930695">
                  <a:extLst>
                    <a:ext uri="{9D8B030D-6E8A-4147-A177-3AD203B41FA5}">
                      <a16:colId xmlns:a16="http://schemas.microsoft.com/office/drawing/2014/main" val="294637535"/>
                    </a:ext>
                  </a:extLst>
                </a:gridCol>
                <a:gridCol w="930695">
                  <a:extLst>
                    <a:ext uri="{9D8B030D-6E8A-4147-A177-3AD203B41FA5}">
                      <a16:colId xmlns:a16="http://schemas.microsoft.com/office/drawing/2014/main" val="2096923795"/>
                    </a:ext>
                  </a:extLst>
                </a:gridCol>
              </a:tblGrid>
              <a:tr h="349216">
                <a:tc gridSpan="5">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4185449763"/>
                  </a:ext>
                </a:extLst>
              </a:tr>
              <a:tr h="9462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mn-lt"/>
                        </a:rPr>
                        <a:t>tf.nn.softmax_cross_entropy_with_logits</a:t>
                      </a:r>
                      <a:endParaRPr lang="en-US" sz="1200" b="0" i="0" u="none" strike="noStrike" dirty="0">
                        <a:solidFill>
                          <a:srgbClr val="000000"/>
                        </a:solidFill>
                        <a:effectLst/>
                        <a:latin typeface="+mn-lt"/>
                      </a:endParaRP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mn-lt"/>
                        </a:rPr>
                        <a:t>tf.contrib.deprecated.scalar_summary</a:t>
                      </a:r>
                      <a:endParaRPr lang="en-US" sz="1200" b="0" i="0" u="none" strike="noStrike" dirty="0">
                        <a:solidFill>
                          <a:srgbClr val="000000"/>
                        </a:solidFill>
                        <a:effectLst/>
                        <a:latin typeface="+mn-lt"/>
                      </a:endParaRPr>
                    </a:p>
                    <a:p>
                      <a:endParaRPr lang="en-US" sz="1200" dirty="0"/>
                    </a:p>
                  </a:txBody>
                  <a:tcPr/>
                </a:tc>
                <a:tc>
                  <a:txBody>
                    <a:bodyPr/>
                    <a:lstStyle/>
                    <a:p>
                      <a:r>
                        <a:rPr lang="en-US" sz="1200" dirty="0" err="1">
                          <a:solidFill>
                            <a:schemeClr val="tx2"/>
                          </a:solidFill>
                        </a:rPr>
                        <a:t>tf.contrib.deprecated.merge_summary</a:t>
                      </a:r>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2827866641"/>
                  </a:ext>
                </a:extLst>
              </a:tr>
            </a:tbl>
          </a:graphicData>
        </a:graphic>
      </p:graphicFrame>
      <p:sp>
        <p:nvSpPr>
          <p:cNvPr id="4" name="Footer Placeholder 3">
            <a:extLst>
              <a:ext uri="{FF2B5EF4-FFF2-40B4-BE49-F238E27FC236}">
                <a16:creationId xmlns:a16="http://schemas.microsoft.com/office/drawing/2014/main" id="{FFD14C94-2D15-428F-9757-9595051E2924}"/>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2469CD9B-7B99-4AA5-98E3-7962303C8DDF}"/>
              </a:ext>
            </a:extLst>
          </p:cNvPr>
          <p:cNvSpPr>
            <a:spLocks noGrp="1"/>
          </p:cNvSpPr>
          <p:nvPr>
            <p:ph type="sldNum" sz="quarter" idx="12"/>
          </p:nvPr>
        </p:nvSpPr>
        <p:spPr/>
        <p:txBody>
          <a:bodyPr/>
          <a:lstStyle/>
          <a:p>
            <a:fld id="{3B917CB5-27BD-4ECA-9D86-80D4B900A204}" type="slidenum">
              <a:rPr lang="en-US" smtClean="0"/>
              <a:t>19</a:t>
            </a:fld>
            <a:endParaRPr lang="en-US"/>
          </a:p>
        </p:txBody>
      </p:sp>
      <p:graphicFrame>
        <p:nvGraphicFramePr>
          <p:cNvPr id="8" name="Table 6">
            <a:extLst>
              <a:ext uri="{FF2B5EF4-FFF2-40B4-BE49-F238E27FC236}">
                <a16:creationId xmlns:a16="http://schemas.microsoft.com/office/drawing/2014/main" id="{CC897030-976F-4972-9203-5CB7F8DA05D6}"/>
              </a:ext>
            </a:extLst>
          </p:cNvPr>
          <p:cNvGraphicFramePr>
            <a:graphicFrameLocks/>
          </p:cNvGraphicFramePr>
          <p:nvPr>
            <p:extLst>
              <p:ext uri="{D42A27DB-BD31-4B8C-83A1-F6EECF244321}">
                <p14:modId xmlns:p14="http://schemas.microsoft.com/office/powerpoint/2010/main" val="1664628450"/>
              </p:ext>
            </p:extLst>
          </p:nvPr>
        </p:nvGraphicFramePr>
        <p:xfrm>
          <a:off x="6700326" y="3256374"/>
          <a:ext cx="4653474" cy="1295508"/>
        </p:xfrm>
        <a:graphic>
          <a:graphicData uri="http://schemas.openxmlformats.org/drawingml/2006/table">
            <a:tbl>
              <a:tblPr firstRow="1" bandRow="1">
                <a:tableStyleId>{5C22544A-7EE6-4342-B048-85BDC9FD1C3A}</a:tableStyleId>
              </a:tblPr>
              <a:tblGrid>
                <a:gridCol w="1551158">
                  <a:extLst>
                    <a:ext uri="{9D8B030D-6E8A-4147-A177-3AD203B41FA5}">
                      <a16:colId xmlns:a16="http://schemas.microsoft.com/office/drawing/2014/main" val="130884255"/>
                    </a:ext>
                  </a:extLst>
                </a:gridCol>
                <a:gridCol w="1551158">
                  <a:extLst>
                    <a:ext uri="{9D8B030D-6E8A-4147-A177-3AD203B41FA5}">
                      <a16:colId xmlns:a16="http://schemas.microsoft.com/office/drawing/2014/main" val="2920357703"/>
                    </a:ext>
                  </a:extLst>
                </a:gridCol>
                <a:gridCol w="1551158">
                  <a:extLst>
                    <a:ext uri="{9D8B030D-6E8A-4147-A177-3AD203B41FA5}">
                      <a16:colId xmlns:a16="http://schemas.microsoft.com/office/drawing/2014/main" val="3360650515"/>
                    </a:ext>
                  </a:extLst>
                </a:gridCol>
              </a:tblGrid>
              <a:tr h="410751">
                <a:tc gridSpan="3">
                  <a:txBody>
                    <a:bodyPr/>
                    <a:lstStyle/>
                    <a:p>
                      <a:endParaRPr lang="en-US" sz="1800" dirty="0">
                        <a:solidFill>
                          <a:schemeClr val="tx2"/>
                        </a:solidFill>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5449763"/>
                  </a:ext>
                </a:extLst>
              </a:tr>
              <a:tr h="884757">
                <a:tc>
                  <a:txBody>
                    <a:bodyPr/>
                    <a:lstStyle/>
                    <a:p>
                      <a:r>
                        <a:rPr lang="en-US" sz="1200" dirty="0" err="1">
                          <a:solidFill>
                            <a:schemeClr val="tx2"/>
                          </a:solidFill>
                        </a:rPr>
                        <a:t>BlockLSTM</a:t>
                      </a:r>
                      <a:endParaRPr lang="en-US" sz="12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mn-lt"/>
                        </a:rPr>
                        <a:t>tf.signal.mfccs_from_log_mel_spectrograms</a:t>
                      </a:r>
                      <a:endParaRPr lang="en-US" sz="1200" b="0" i="0" u="none" strike="noStrike" dirty="0">
                        <a:solidFill>
                          <a:srgbClr val="000000"/>
                        </a:solidFill>
                        <a:effectLst/>
                        <a:latin typeface="+mn-lt"/>
                      </a:endParaRPr>
                    </a:p>
                    <a:p>
                      <a:endParaRPr lang="en-US" sz="1200" dirty="0">
                        <a:solidFill>
                          <a:schemeClr val="tx2"/>
                        </a:solidFill>
                      </a:endParaRPr>
                    </a:p>
                  </a:txBody>
                  <a:tcPr/>
                </a:tc>
                <a:tc>
                  <a:txBody>
                    <a:bodyPr/>
                    <a:lstStyle/>
                    <a:p>
                      <a:r>
                        <a:rPr lang="en-US" sz="1200" dirty="0" err="1">
                          <a:solidFill>
                            <a:schemeClr val="tx2"/>
                          </a:solidFill>
                        </a:rPr>
                        <a:t>audioSpectrogram</a:t>
                      </a:r>
                      <a:endParaRPr lang="en-US" sz="1200" dirty="0">
                        <a:solidFill>
                          <a:schemeClr val="tx2"/>
                        </a:solidFill>
                      </a:endParaRPr>
                    </a:p>
                  </a:txBody>
                  <a:tcPr/>
                </a:tc>
                <a:extLst>
                  <a:ext uri="{0D108BD9-81ED-4DB2-BD59-A6C34878D82A}">
                    <a16:rowId xmlns:a16="http://schemas.microsoft.com/office/drawing/2014/main" val="2827866641"/>
                  </a:ext>
                </a:extLst>
              </a:tr>
            </a:tbl>
          </a:graphicData>
        </a:graphic>
      </p:graphicFrame>
      <p:sp>
        <p:nvSpPr>
          <p:cNvPr id="9" name="TextBox 8">
            <a:extLst>
              <a:ext uri="{FF2B5EF4-FFF2-40B4-BE49-F238E27FC236}">
                <a16:creationId xmlns:a16="http://schemas.microsoft.com/office/drawing/2014/main" id="{06C98E61-8D75-48D9-8D33-AD85C0572773}"/>
              </a:ext>
            </a:extLst>
          </p:cNvPr>
          <p:cNvSpPr txBox="1"/>
          <p:nvPr/>
        </p:nvSpPr>
        <p:spPr>
          <a:xfrm>
            <a:off x="719264" y="1844498"/>
            <a:ext cx="3619500" cy="1077218"/>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Using </a:t>
            </a:r>
            <a:r>
              <a:rPr lang="en-US" sz="1600" dirty="0" err="1">
                <a:latin typeface="Helvetica" panose="020B0604020202020204" pitchFamily="34" charset="0"/>
                <a:cs typeface="Helvetica" panose="020B0604020202020204" pitchFamily="34" charset="0"/>
              </a:rPr>
              <a:t>Tensorflow</a:t>
            </a:r>
            <a:r>
              <a:rPr lang="en-US" sz="1600" dirty="0">
                <a:latin typeface="Helvetica" panose="020B0604020202020204" pitchFamily="34" charset="0"/>
                <a:cs typeface="Helvetica" panose="020B0604020202020204" pitchFamily="34" charset="0"/>
              </a:rPr>
              <a:t> Simple Speech Recognition.</a:t>
            </a:r>
          </a:p>
          <a:p>
            <a:r>
              <a:rPr lang="en-US" sz="1600" dirty="0">
                <a:latin typeface="Helvetica" panose="020B0604020202020204" pitchFamily="34" charset="0"/>
                <a:cs typeface="Helvetica" panose="020B0604020202020204" pitchFamily="34" charset="0"/>
                <a:hlinkClick r:id="rId2"/>
              </a:rPr>
              <a:t>https://github.com/nicomon24/tensorflow-simple-speech-recognition</a:t>
            </a:r>
            <a:endParaRPr lang="en-US" sz="16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383B1F68-193E-4EE6-A505-AA3A4DCC92C8}"/>
              </a:ext>
            </a:extLst>
          </p:cNvPr>
          <p:cNvSpPr txBox="1"/>
          <p:nvPr/>
        </p:nvSpPr>
        <p:spPr>
          <a:xfrm>
            <a:off x="7734300" y="1844497"/>
            <a:ext cx="3619500" cy="1077218"/>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Using </a:t>
            </a:r>
            <a:r>
              <a:rPr lang="en-US" sz="1600" dirty="0" err="1">
                <a:latin typeface="Helvetica" panose="020B0604020202020204" pitchFamily="34" charset="0"/>
                <a:cs typeface="Helvetica" panose="020B0604020202020204" pitchFamily="34" charset="0"/>
              </a:rPr>
              <a:t>DeepSpeech</a:t>
            </a:r>
            <a:r>
              <a:rPr lang="en-US" sz="1600" dirty="0">
                <a:latin typeface="Helvetica" panose="020B0604020202020204" pitchFamily="34" charset="0"/>
                <a:cs typeface="Helvetica" panose="020B0604020202020204" pitchFamily="34" charset="0"/>
              </a:rPr>
              <a:t> 0.6.0.</a:t>
            </a:r>
          </a:p>
          <a:p>
            <a:r>
              <a:rPr lang="en-US" sz="1600" dirty="0">
                <a:latin typeface="Helvetica" panose="020B0604020202020204" pitchFamily="34" charset="0"/>
                <a:cs typeface="Helvetica" panose="020B0604020202020204" pitchFamily="34" charset="0"/>
                <a:hlinkClick r:id="rId3"/>
              </a:rPr>
              <a:t>https://github.com/mozilla/DeepSpeech/releases/download/v0.2.0/deepspeech-0.2.0-models.tar.gz</a:t>
            </a: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4540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514727" y="563461"/>
            <a:ext cx="2983767" cy="523220"/>
          </a:xfrm>
          <a:prstGeom prst="rect">
            <a:avLst/>
          </a:prstGeom>
        </p:spPr>
        <p:txBody>
          <a:bodyPr wrap="none">
            <a:spAutoFit/>
          </a:bodyPr>
          <a:lstStyle/>
          <a:p>
            <a:pPr algn="ctr"/>
            <a:r>
              <a:rPr lang="en-US" altLang="zh-CN" sz="2800" dirty="0">
                <a:latin typeface="Arial" panose="020B0604020202020204" pitchFamily="34" charset="0"/>
                <a:cs typeface="Arial" panose="020B0604020202020204" pitchFamily="34" charset="0"/>
              </a:rPr>
              <a:t>Table of Contents</a:t>
            </a:r>
          </a:p>
        </p:txBody>
      </p:sp>
      <p:sp>
        <p:nvSpPr>
          <p:cNvPr id="2" name="TextBox 1">
            <a:extLst>
              <a:ext uri="{FF2B5EF4-FFF2-40B4-BE49-F238E27FC236}">
                <a16:creationId xmlns:a16="http://schemas.microsoft.com/office/drawing/2014/main" id="{EAC9D99C-528D-4880-A04B-8B2CD97021D4}"/>
              </a:ext>
            </a:extLst>
          </p:cNvPr>
          <p:cNvSpPr txBox="1"/>
          <p:nvPr/>
        </p:nvSpPr>
        <p:spPr>
          <a:xfrm>
            <a:off x="1378547" y="1612767"/>
            <a:ext cx="9434906" cy="333039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Background - Purpose and Goal of this report</a:t>
            </a:r>
          </a:p>
          <a:p>
            <a:pPr marL="285750" indent="-285750">
              <a:lnSpc>
                <a:spcPct val="200000"/>
              </a:lnSpc>
              <a:buFont typeface="Arial" panose="020B0604020202020204" pitchFamily="34" charset="0"/>
              <a:buChar char="•"/>
            </a:pPr>
            <a:r>
              <a:rPr lang="en-US" dirty="0"/>
              <a:t>What is </a:t>
            </a:r>
            <a:r>
              <a:rPr lang="en-US" dirty="0" err="1"/>
              <a:t>HiAI</a:t>
            </a:r>
            <a:r>
              <a:rPr lang="en-US" dirty="0"/>
              <a:t>?</a:t>
            </a:r>
          </a:p>
          <a:p>
            <a:pPr marL="285750" indent="-285750">
              <a:lnSpc>
                <a:spcPct val="200000"/>
              </a:lnSpc>
              <a:buFont typeface="Arial" panose="020B0604020202020204" pitchFamily="34" charset="0"/>
              <a:buChar char="•"/>
            </a:pPr>
            <a:r>
              <a:rPr lang="en-US" dirty="0" err="1"/>
              <a:t>HiAI</a:t>
            </a:r>
            <a:r>
              <a:rPr lang="en-US" dirty="0"/>
              <a:t> Foundation Analysis</a:t>
            </a:r>
          </a:p>
          <a:p>
            <a:pPr marL="742950" lvl="1" indent="-285750">
              <a:lnSpc>
                <a:spcPct val="200000"/>
              </a:lnSpc>
              <a:buFont typeface="Arial" panose="020B0604020202020204" pitchFamily="34" charset="0"/>
              <a:buChar char="•"/>
            </a:pPr>
            <a:r>
              <a:rPr lang="en-US" dirty="0" err="1"/>
              <a:t>HiAI</a:t>
            </a:r>
            <a:r>
              <a:rPr lang="en-US" dirty="0"/>
              <a:t> Analysis using </a:t>
            </a:r>
            <a:r>
              <a:rPr lang="en-US" dirty="0" err="1"/>
              <a:t>Mobilenet</a:t>
            </a:r>
            <a:endParaRPr lang="en-US" dirty="0"/>
          </a:p>
          <a:p>
            <a:pPr marL="742950" lvl="1" indent="-285750">
              <a:lnSpc>
                <a:spcPct val="200000"/>
              </a:lnSpc>
              <a:buFont typeface="Arial" panose="020B0604020202020204" pitchFamily="34" charset="0"/>
              <a:buChar char="•"/>
            </a:pPr>
            <a:r>
              <a:rPr lang="en-US" dirty="0"/>
              <a:t>ASR and OCR model limitation</a:t>
            </a:r>
          </a:p>
          <a:p>
            <a:pPr marL="342900" indent="-342900">
              <a:lnSpc>
                <a:spcPct val="200000"/>
              </a:lnSpc>
              <a:buFont typeface="Arial" panose="020B0604020202020204" pitchFamily="34" charset="0"/>
              <a:buChar char="•"/>
            </a:pPr>
            <a:r>
              <a:rPr lang="en-US" dirty="0"/>
              <a:t>Insights</a:t>
            </a:r>
          </a:p>
        </p:txBody>
      </p:sp>
    </p:spTree>
    <p:extLst>
      <p:ext uri="{BB962C8B-B14F-4D97-AF65-F5344CB8AC3E}">
        <p14:creationId xmlns:p14="http://schemas.microsoft.com/office/powerpoint/2010/main" val="4246148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05E5-77CD-4230-8AAA-EF8B298FC89B}"/>
              </a:ext>
            </a:extLst>
          </p:cNvPr>
          <p:cNvSpPr>
            <a:spLocks noGrp="1"/>
          </p:cNvSpPr>
          <p:nvPr>
            <p:ph type="title"/>
          </p:nvPr>
        </p:nvSpPr>
        <p:spPr>
          <a:xfrm>
            <a:off x="719264" y="365125"/>
            <a:ext cx="10634536" cy="1134161"/>
          </a:xfrm>
        </p:spPr>
        <p:txBody>
          <a:bodyPr/>
          <a:lstStyle/>
          <a:p>
            <a:r>
              <a:rPr lang="en-US" dirty="0">
                <a:solidFill>
                  <a:schemeClr val="tx2"/>
                </a:solidFill>
              </a:rPr>
              <a:t>Unsupported OCR Operators</a:t>
            </a:r>
          </a:p>
        </p:txBody>
      </p:sp>
      <p:graphicFrame>
        <p:nvGraphicFramePr>
          <p:cNvPr id="6" name="Table 6">
            <a:extLst>
              <a:ext uri="{FF2B5EF4-FFF2-40B4-BE49-F238E27FC236}">
                <a16:creationId xmlns:a16="http://schemas.microsoft.com/office/drawing/2014/main" id="{C1798FD3-3D48-4664-B8A6-8B10D0342B33}"/>
              </a:ext>
            </a:extLst>
          </p:cNvPr>
          <p:cNvGraphicFramePr>
            <a:graphicFrameLocks noGrp="1"/>
          </p:cNvGraphicFramePr>
          <p:nvPr>
            <p:ph idx="1"/>
            <p:extLst>
              <p:ext uri="{D42A27DB-BD31-4B8C-83A1-F6EECF244321}">
                <p14:modId xmlns:p14="http://schemas.microsoft.com/office/powerpoint/2010/main" val="1452817610"/>
              </p:ext>
            </p:extLst>
          </p:nvPr>
        </p:nvGraphicFramePr>
        <p:xfrm>
          <a:off x="719264" y="3240442"/>
          <a:ext cx="4653476" cy="1884128"/>
        </p:xfrm>
        <a:graphic>
          <a:graphicData uri="http://schemas.openxmlformats.org/drawingml/2006/table">
            <a:tbl>
              <a:tblPr firstRow="1" bandRow="1">
                <a:tableStyleId>{5C22544A-7EE6-4342-B048-85BDC9FD1C3A}</a:tableStyleId>
              </a:tblPr>
              <a:tblGrid>
                <a:gridCol w="1163369">
                  <a:extLst>
                    <a:ext uri="{9D8B030D-6E8A-4147-A177-3AD203B41FA5}">
                      <a16:colId xmlns:a16="http://schemas.microsoft.com/office/drawing/2014/main" val="130884255"/>
                    </a:ext>
                  </a:extLst>
                </a:gridCol>
                <a:gridCol w="1163369">
                  <a:extLst>
                    <a:ext uri="{9D8B030D-6E8A-4147-A177-3AD203B41FA5}">
                      <a16:colId xmlns:a16="http://schemas.microsoft.com/office/drawing/2014/main" val="2920357703"/>
                    </a:ext>
                  </a:extLst>
                </a:gridCol>
                <a:gridCol w="1163369">
                  <a:extLst>
                    <a:ext uri="{9D8B030D-6E8A-4147-A177-3AD203B41FA5}">
                      <a16:colId xmlns:a16="http://schemas.microsoft.com/office/drawing/2014/main" val="3360650515"/>
                    </a:ext>
                  </a:extLst>
                </a:gridCol>
                <a:gridCol w="1163369">
                  <a:extLst>
                    <a:ext uri="{9D8B030D-6E8A-4147-A177-3AD203B41FA5}">
                      <a16:colId xmlns:a16="http://schemas.microsoft.com/office/drawing/2014/main" val="294637535"/>
                    </a:ext>
                  </a:extLst>
                </a:gridCol>
              </a:tblGrid>
              <a:tr h="240406">
                <a:tc gridSpan="4">
                  <a:txBody>
                    <a:bodyPr/>
                    <a:lstStyle/>
                    <a:p>
                      <a:endParaRPr lang="en-US" sz="1200" dirty="0">
                        <a:solidFill>
                          <a:schemeClr val="tx2"/>
                        </a:solidFill>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5449763"/>
                  </a:ext>
                </a:extLst>
              </a:tr>
              <a:tr h="484864">
                <a:tc>
                  <a:txBody>
                    <a:bodyPr/>
                    <a:lstStyle/>
                    <a:p>
                      <a:r>
                        <a:rPr lang="en-US" sz="1200" dirty="0">
                          <a:solidFill>
                            <a:schemeClr val="tx2"/>
                          </a:solidFill>
                        </a:rPr>
                        <a:t>TensorArrayV3</a:t>
                      </a:r>
                    </a:p>
                  </a:txBody>
                  <a:tcPr/>
                </a:tc>
                <a:tc>
                  <a:txBody>
                    <a:bodyPr/>
                    <a:lstStyle/>
                    <a:p>
                      <a:r>
                        <a:rPr lang="en-US" sz="1200" dirty="0">
                          <a:solidFill>
                            <a:schemeClr val="tx2"/>
                          </a:solidFill>
                        </a:rPr>
                        <a:t>TensorArrayScatterV3</a:t>
                      </a:r>
                    </a:p>
                  </a:txBody>
                  <a:tcPr/>
                </a:tc>
                <a:tc>
                  <a:txBody>
                    <a:bodyPr/>
                    <a:lstStyle/>
                    <a:p>
                      <a:r>
                        <a:rPr lang="en-US" sz="1200" dirty="0">
                          <a:solidFill>
                            <a:schemeClr val="tx2"/>
                          </a:solidFill>
                        </a:rPr>
                        <a:t>Enter</a:t>
                      </a:r>
                    </a:p>
                  </a:txBody>
                  <a:tcPr/>
                </a:tc>
                <a:tc>
                  <a:txBody>
                    <a:bodyPr/>
                    <a:lstStyle/>
                    <a:p>
                      <a:r>
                        <a:rPr lang="en-US" sz="1200" dirty="0" err="1">
                          <a:solidFill>
                            <a:schemeClr val="tx2"/>
                          </a:solidFill>
                        </a:rPr>
                        <a:t>LoopCond</a:t>
                      </a:r>
                      <a:endParaRPr lang="en-US" sz="1200" dirty="0">
                        <a:solidFill>
                          <a:schemeClr val="tx2"/>
                        </a:solidFill>
                      </a:endParaRPr>
                    </a:p>
                  </a:txBody>
                  <a:tcPr/>
                </a:tc>
                <a:extLst>
                  <a:ext uri="{0D108BD9-81ED-4DB2-BD59-A6C34878D82A}">
                    <a16:rowId xmlns:a16="http://schemas.microsoft.com/office/drawing/2014/main" val="2827866641"/>
                  </a:ext>
                </a:extLst>
              </a:tr>
              <a:tr h="484864">
                <a:tc>
                  <a:txBody>
                    <a:bodyPr/>
                    <a:lstStyle/>
                    <a:p>
                      <a:r>
                        <a:rPr lang="en-US" sz="1200" dirty="0">
                          <a:solidFill>
                            <a:schemeClr val="tx2"/>
                          </a:solidFill>
                        </a:rPr>
                        <a:t>TensorArrayWriteV3</a:t>
                      </a:r>
                    </a:p>
                  </a:txBody>
                  <a:tcPr/>
                </a:tc>
                <a:tc>
                  <a:txBody>
                    <a:bodyPr/>
                    <a:lstStyle/>
                    <a:p>
                      <a:r>
                        <a:rPr lang="en-US" sz="1200" dirty="0" err="1">
                          <a:solidFill>
                            <a:schemeClr val="tx2"/>
                          </a:solidFill>
                        </a:rPr>
                        <a:t>NextIteration</a:t>
                      </a:r>
                      <a:endParaRPr lang="en-US" sz="1200" dirty="0">
                        <a:solidFill>
                          <a:schemeClr val="tx2"/>
                        </a:solidFill>
                      </a:endParaRPr>
                    </a:p>
                  </a:txBody>
                  <a:tcPr/>
                </a:tc>
                <a:tc>
                  <a:txBody>
                    <a:bodyPr/>
                    <a:lstStyle/>
                    <a:p>
                      <a:r>
                        <a:rPr lang="en-US" sz="1200" b="0" dirty="0">
                          <a:solidFill>
                            <a:schemeClr val="tx2"/>
                          </a:solidFill>
                        </a:rPr>
                        <a:t>Exit</a:t>
                      </a:r>
                    </a:p>
                  </a:txBody>
                  <a:tcPr/>
                </a:tc>
                <a:tc>
                  <a:txBody>
                    <a:bodyPr/>
                    <a:lstStyle/>
                    <a:p>
                      <a:r>
                        <a:rPr lang="en-US" sz="1200" dirty="0">
                          <a:solidFill>
                            <a:schemeClr val="tx2"/>
                          </a:solidFill>
                        </a:rPr>
                        <a:t>TensorArraySizeV3</a:t>
                      </a:r>
                    </a:p>
                  </a:txBody>
                  <a:tcPr/>
                </a:tc>
                <a:extLst>
                  <a:ext uri="{0D108BD9-81ED-4DB2-BD59-A6C34878D82A}">
                    <a16:rowId xmlns:a16="http://schemas.microsoft.com/office/drawing/2014/main" val="1559822545"/>
                  </a:ext>
                </a:extLst>
              </a:tr>
              <a:tr h="529785">
                <a:tc>
                  <a:txBody>
                    <a:bodyPr/>
                    <a:lstStyle/>
                    <a:p>
                      <a:r>
                        <a:rPr lang="en-US" sz="1200" dirty="0" err="1">
                          <a:solidFill>
                            <a:schemeClr val="tx2"/>
                          </a:solidFill>
                        </a:rPr>
                        <a:t>CTCGreedyDecoder</a:t>
                      </a:r>
                      <a:endParaRPr lang="en-US" sz="12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TensorArrayGatherV3</a:t>
                      </a:r>
                    </a:p>
                    <a:p>
                      <a:endParaRPr lang="en-US" sz="12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TensorArrayReadV3</a:t>
                      </a:r>
                    </a:p>
                    <a:p>
                      <a:endParaRPr lang="en-US" sz="1200" b="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453358079"/>
                  </a:ext>
                </a:extLst>
              </a:tr>
            </a:tbl>
          </a:graphicData>
        </a:graphic>
      </p:graphicFrame>
      <p:sp>
        <p:nvSpPr>
          <p:cNvPr id="4" name="Footer Placeholder 3">
            <a:extLst>
              <a:ext uri="{FF2B5EF4-FFF2-40B4-BE49-F238E27FC236}">
                <a16:creationId xmlns:a16="http://schemas.microsoft.com/office/drawing/2014/main" id="{FFD14C94-2D15-428F-9757-9595051E2924}"/>
              </a:ext>
            </a:extLst>
          </p:cNvPr>
          <p:cNvSpPr>
            <a:spLocks noGrp="1"/>
          </p:cNvSpPr>
          <p:nvPr>
            <p:ph type="ftr" sz="quarter" idx="11"/>
          </p:nvPr>
        </p:nvSpPr>
        <p:spPr/>
        <p:txBody>
          <a:bodyPr/>
          <a:lstStyle/>
          <a:p>
            <a:r>
              <a:rPr lang="en-US">
                <a:solidFill>
                  <a:schemeClr val="tx2"/>
                </a:solidFill>
              </a:rPr>
              <a:t>FUTUREWEI INTERNAL</a:t>
            </a:r>
          </a:p>
        </p:txBody>
      </p:sp>
      <p:sp>
        <p:nvSpPr>
          <p:cNvPr id="5" name="Slide Number Placeholder 4">
            <a:extLst>
              <a:ext uri="{FF2B5EF4-FFF2-40B4-BE49-F238E27FC236}">
                <a16:creationId xmlns:a16="http://schemas.microsoft.com/office/drawing/2014/main" id="{2469CD9B-7B99-4AA5-98E3-7962303C8DDF}"/>
              </a:ext>
            </a:extLst>
          </p:cNvPr>
          <p:cNvSpPr>
            <a:spLocks noGrp="1"/>
          </p:cNvSpPr>
          <p:nvPr>
            <p:ph type="sldNum" sz="quarter" idx="12"/>
          </p:nvPr>
        </p:nvSpPr>
        <p:spPr/>
        <p:txBody>
          <a:bodyPr/>
          <a:lstStyle/>
          <a:p>
            <a:fld id="{3B917CB5-27BD-4ECA-9D86-80D4B900A204}" type="slidenum">
              <a:rPr lang="en-US" smtClean="0">
                <a:solidFill>
                  <a:schemeClr val="tx2"/>
                </a:solidFill>
              </a:rPr>
              <a:t>20</a:t>
            </a:fld>
            <a:endParaRPr lang="en-US">
              <a:solidFill>
                <a:schemeClr val="tx2"/>
              </a:solidFill>
            </a:endParaRPr>
          </a:p>
        </p:txBody>
      </p:sp>
      <p:graphicFrame>
        <p:nvGraphicFramePr>
          <p:cNvPr id="8" name="Table 6">
            <a:extLst>
              <a:ext uri="{FF2B5EF4-FFF2-40B4-BE49-F238E27FC236}">
                <a16:creationId xmlns:a16="http://schemas.microsoft.com/office/drawing/2014/main" id="{CC897030-976F-4972-9203-5CB7F8DA05D6}"/>
              </a:ext>
            </a:extLst>
          </p:cNvPr>
          <p:cNvGraphicFramePr>
            <a:graphicFrameLocks/>
          </p:cNvGraphicFramePr>
          <p:nvPr>
            <p:extLst>
              <p:ext uri="{D42A27DB-BD31-4B8C-83A1-F6EECF244321}">
                <p14:modId xmlns:p14="http://schemas.microsoft.com/office/powerpoint/2010/main" val="3856440654"/>
              </p:ext>
            </p:extLst>
          </p:nvPr>
        </p:nvGraphicFramePr>
        <p:xfrm>
          <a:off x="6819265" y="3266926"/>
          <a:ext cx="4534535" cy="1077219"/>
        </p:xfrm>
        <a:graphic>
          <a:graphicData uri="http://schemas.openxmlformats.org/drawingml/2006/table">
            <a:tbl>
              <a:tblPr firstRow="1" bandRow="1">
                <a:tableStyleId>{5C22544A-7EE6-4342-B048-85BDC9FD1C3A}</a:tableStyleId>
              </a:tblPr>
              <a:tblGrid>
                <a:gridCol w="906907">
                  <a:extLst>
                    <a:ext uri="{9D8B030D-6E8A-4147-A177-3AD203B41FA5}">
                      <a16:colId xmlns:a16="http://schemas.microsoft.com/office/drawing/2014/main" val="130884255"/>
                    </a:ext>
                  </a:extLst>
                </a:gridCol>
                <a:gridCol w="906907">
                  <a:extLst>
                    <a:ext uri="{9D8B030D-6E8A-4147-A177-3AD203B41FA5}">
                      <a16:colId xmlns:a16="http://schemas.microsoft.com/office/drawing/2014/main" val="2920357703"/>
                    </a:ext>
                  </a:extLst>
                </a:gridCol>
                <a:gridCol w="906907">
                  <a:extLst>
                    <a:ext uri="{9D8B030D-6E8A-4147-A177-3AD203B41FA5}">
                      <a16:colId xmlns:a16="http://schemas.microsoft.com/office/drawing/2014/main" val="3360650515"/>
                    </a:ext>
                  </a:extLst>
                </a:gridCol>
                <a:gridCol w="906907">
                  <a:extLst>
                    <a:ext uri="{9D8B030D-6E8A-4147-A177-3AD203B41FA5}">
                      <a16:colId xmlns:a16="http://schemas.microsoft.com/office/drawing/2014/main" val="294637535"/>
                    </a:ext>
                  </a:extLst>
                </a:gridCol>
                <a:gridCol w="906907">
                  <a:extLst>
                    <a:ext uri="{9D8B030D-6E8A-4147-A177-3AD203B41FA5}">
                      <a16:colId xmlns:a16="http://schemas.microsoft.com/office/drawing/2014/main" val="2096923795"/>
                    </a:ext>
                  </a:extLst>
                </a:gridCol>
              </a:tblGrid>
              <a:tr h="357067">
                <a:tc gridSpan="5">
                  <a:txBody>
                    <a:bodyPr/>
                    <a:lstStyle/>
                    <a:p>
                      <a:endParaRPr lang="en-US" sz="1200" dirty="0">
                        <a:solidFill>
                          <a:schemeClr val="tx2"/>
                        </a:solidFill>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4185449763"/>
                  </a:ext>
                </a:extLst>
              </a:tr>
              <a:tr h="720152">
                <a:tc>
                  <a:txBody>
                    <a:bodyPr/>
                    <a:lstStyle/>
                    <a:p>
                      <a:r>
                        <a:rPr lang="en-US" sz="1200" dirty="0">
                          <a:solidFill>
                            <a:schemeClr val="tx2"/>
                          </a:solidFill>
                        </a:rPr>
                        <a:t>FusedBatchNormV3</a:t>
                      </a: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2827866641"/>
                  </a:ext>
                </a:extLst>
              </a:tr>
            </a:tbl>
          </a:graphicData>
        </a:graphic>
      </p:graphicFrame>
      <p:sp>
        <p:nvSpPr>
          <p:cNvPr id="9" name="TextBox 8">
            <a:extLst>
              <a:ext uri="{FF2B5EF4-FFF2-40B4-BE49-F238E27FC236}">
                <a16:creationId xmlns:a16="http://schemas.microsoft.com/office/drawing/2014/main" id="{06C98E61-8D75-48D9-8D33-AD85C0572773}"/>
              </a:ext>
            </a:extLst>
          </p:cNvPr>
          <p:cNvSpPr txBox="1"/>
          <p:nvPr/>
        </p:nvSpPr>
        <p:spPr>
          <a:xfrm>
            <a:off x="719264" y="1844498"/>
            <a:ext cx="3619500" cy="830997"/>
          </a:xfrm>
          <a:prstGeom prst="rect">
            <a:avLst/>
          </a:prstGeom>
          <a:noFill/>
        </p:spPr>
        <p:txBody>
          <a:bodyPr wrap="square" rtlCol="0">
            <a:spAutoFit/>
          </a:bodyPr>
          <a:lstStyle/>
          <a:p>
            <a:r>
              <a:rPr lang="en-US" sz="1600" dirty="0">
                <a:solidFill>
                  <a:schemeClr val="tx2"/>
                </a:solidFill>
                <a:latin typeface="Helvetica" panose="020B0604020202020204" pitchFamily="34" charset="0"/>
                <a:cs typeface="Helvetica" panose="020B0604020202020204" pitchFamily="34" charset="0"/>
              </a:rPr>
              <a:t>Using </a:t>
            </a:r>
            <a:r>
              <a:rPr lang="en-US" sz="1600" dirty="0" err="1">
                <a:solidFill>
                  <a:schemeClr val="tx2"/>
                </a:solidFill>
                <a:latin typeface="Helvetica" panose="020B0604020202020204" pitchFamily="34" charset="0"/>
                <a:cs typeface="Helvetica" panose="020B0604020202020204" pitchFamily="34" charset="0"/>
              </a:rPr>
              <a:t>SimpleHTR</a:t>
            </a:r>
            <a:r>
              <a:rPr lang="en-US" sz="1600" dirty="0">
                <a:solidFill>
                  <a:schemeClr val="tx2"/>
                </a:solidFill>
                <a:latin typeface="Helvetica" panose="020B0604020202020204" pitchFamily="34" charset="0"/>
                <a:cs typeface="Helvetica" panose="020B0604020202020204" pitchFamily="34" charset="0"/>
              </a:rPr>
              <a:t>.</a:t>
            </a:r>
          </a:p>
          <a:p>
            <a:r>
              <a:rPr lang="en-US" sz="1600" dirty="0">
                <a:solidFill>
                  <a:schemeClr val="tx2"/>
                </a:solidFill>
                <a:latin typeface="Helvetica" panose="020B0604020202020204" pitchFamily="34" charset="0"/>
                <a:cs typeface="Helvetica" panose="020B0604020202020204" pitchFamily="34" charset="0"/>
                <a:hlinkClick r:id="rId2">
                  <a:extLst>
                    <a:ext uri="{A12FA001-AC4F-418D-AE19-62706E023703}">
                      <ahyp:hlinkClr xmlns:ahyp="http://schemas.microsoft.com/office/drawing/2018/hyperlinkcolor" val="tx"/>
                    </a:ext>
                  </a:extLst>
                </a:hlinkClick>
              </a:rPr>
              <a:t>https://github.com/githubharald/SimpleHTR</a:t>
            </a:r>
            <a:endParaRPr lang="en-US" sz="1600" dirty="0">
              <a:solidFill>
                <a:schemeClr val="tx2"/>
              </a:solidFill>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383B1F68-193E-4EE6-A505-AA3A4DCC92C8}"/>
              </a:ext>
            </a:extLst>
          </p:cNvPr>
          <p:cNvSpPr txBox="1"/>
          <p:nvPr/>
        </p:nvSpPr>
        <p:spPr>
          <a:xfrm>
            <a:off x="7734300" y="1844497"/>
            <a:ext cx="3619500" cy="1077218"/>
          </a:xfrm>
          <a:prstGeom prst="rect">
            <a:avLst/>
          </a:prstGeom>
          <a:noFill/>
        </p:spPr>
        <p:txBody>
          <a:bodyPr wrap="square" rtlCol="0">
            <a:spAutoFit/>
          </a:bodyPr>
          <a:lstStyle/>
          <a:p>
            <a:r>
              <a:rPr lang="en-US" sz="1600" dirty="0">
                <a:solidFill>
                  <a:schemeClr val="tx2"/>
                </a:solidFill>
                <a:latin typeface="Helvetica" panose="020B0604020202020204" pitchFamily="34" charset="0"/>
                <a:cs typeface="Helvetica" panose="020B0604020202020204" pitchFamily="34" charset="0"/>
              </a:rPr>
              <a:t>Using Attention OCR</a:t>
            </a:r>
          </a:p>
          <a:p>
            <a:r>
              <a:rPr lang="en-US" sz="1600" dirty="0">
                <a:solidFill>
                  <a:schemeClr val="tx2"/>
                </a:solid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https://github.com/da03/Attention-OCR</a:t>
            </a:r>
            <a:endParaRPr lang="en-US" sz="1600" dirty="0">
              <a:solidFill>
                <a:schemeClr val="tx2"/>
              </a:solidFill>
              <a:latin typeface="Helvetica" panose="020B0604020202020204" pitchFamily="34" charset="0"/>
              <a:cs typeface="Helvetica" panose="020B0604020202020204" pitchFamily="34" charset="0"/>
            </a:endParaRPr>
          </a:p>
          <a:p>
            <a:endParaRPr lang="en-US" sz="1600" dirty="0">
              <a:solidFill>
                <a:schemeClr val="tx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48016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2355-8A10-44A8-948B-D668DEF3FABF}"/>
              </a:ext>
            </a:extLst>
          </p:cNvPr>
          <p:cNvSpPr>
            <a:spLocks noGrp="1"/>
          </p:cNvSpPr>
          <p:nvPr>
            <p:ph type="title"/>
          </p:nvPr>
        </p:nvSpPr>
        <p:spPr/>
        <p:txBody>
          <a:bodyPr/>
          <a:lstStyle/>
          <a:p>
            <a:r>
              <a:rPr lang="en-US" dirty="0" err="1"/>
              <a:t>HiAI</a:t>
            </a:r>
            <a:r>
              <a:rPr lang="en-US" dirty="0"/>
              <a:t> Foundation Insights</a:t>
            </a:r>
          </a:p>
        </p:txBody>
      </p:sp>
      <p:sp>
        <p:nvSpPr>
          <p:cNvPr id="3" name="Content Placeholder 2">
            <a:extLst>
              <a:ext uri="{FF2B5EF4-FFF2-40B4-BE49-F238E27FC236}">
                <a16:creationId xmlns:a16="http://schemas.microsoft.com/office/drawing/2014/main" id="{CDE476C3-8F2C-4EF3-AE6A-35C03DA57D4C}"/>
              </a:ext>
            </a:extLst>
          </p:cNvPr>
          <p:cNvSpPr>
            <a:spLocks noGrp="1"/>
          </p:cNvSpPr>
          <p:nvPr>
            <p:ph idx="1"/>
          </p:nvPr>
        </p:nvSpPr>
        <p:spPr/>
        <p:txBody>
          <a:bodyPr/>
          <a:lstStyle/>
          <a:p>
            <a:r>
              <a:rPr lang="en-US" dirty="0"/>
              <a:t>It supports only Huawei Kirin devices.</a:t>
            </a:r>
          </a:p>
          <a:p>
            <a:r>
              <a:rPr lang="en-US" dirty="0"/>
              <a:t>It provides better performance than google </a:t>
            </a:r>
            <a:r>
              <a:rPr lang="en-US" dirty="0" err="1"/>
              <a:t>tensorflow</a:t>
            </a:r>
            <a:r>
              <a:rPr lang="en-US" dirty="0"/>
              <a:t>/</a:t>
            </a:r>
            <a:r>
              <a:rPr lang="en-US" dirty="0" err="1"/>
              <a:t>tflite</a:t>
            </a:r>
            <a:r>
              <a:rPr lang="en-US" dirty="0"/>
              <a:t> solutions.</a:t>
            </a:r>
          </a:p>
          <a:p>
            <a:r>
              <a:rPr lang="en-US" dirty="0"/>
              <a:t>The solution is not general enough to support known open source solutions in the markets. One of major reasons is the solution would not support certain operators. </a:t>
            </a:r>
          </a:p>
          <a:p>
            <a:r>
              <a:rPr lang="en-US" dirty="0"/>
              <a:t>The roadmap for </a:t>
            </a:r>
            <a:r>
              <a:rPr lang="en-US" dirty="0" err="1"/>
              <a:t>pytorch</a:t>
            </a:r>
            <a:r>
              <a:rPr lang="en-US" dirty="0"/>
              <a:t> is not provided even though certain CP like </a:t>
            </a:r>
            <a:r>
              <a:rPr lang="en-US" dirty="0" err="1"/>
              <a:t>MeetKai</a:t>
            </a:r>
            <a:r>
              <a:rPr lang="en-US" dirty="0"/>
              <a:t> is using it.</a:t>
            </a:r>
          </a:p>
          <a:p>
            <a:endParaRPr lang="en-US" dirty="0"/>
          </a:p>
          <a:p>
            <a:endParaRPr lang="en-US" dirty="0"/>
          </a:p>
        </p:txBody>
      </p:sp>
    </p:spTree>
    <p:extLst>
      <p:ext uri="{BB962C8B-B14F-4D97-AF65-F5344CB8AC3E}">
        <p14:creationId xmlns:p14="http://schemas.microsoft.com/office/powerpoint/2010/main" val="1232104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2355-8A10-44A8-948B-D668DEF3FABF}"/>
              </a:ext>
            </a:extLst>
          </p:cNvPr>
          <p:cNvSpPr>
            <a:spLocks noGrp="1"/>
          </p:cNvSpPr>
          <p:nvPr>
            <p:ph type="title"/>
          </p:nvPr>
        </p:nvSpPr>
        <p:spPr/>
        <p:txBody>
          <a:bodyPr/>
          <a:lstStyle/>
          <a:p>
            <a:r>
              <a:rPr lang="en-US" dirty="0"/>
              <a:t>Help from Management and HQ</a:t>
            </a:r>
          </a:p>
        </p:txBody>
      </p:sp>
      <p:sp>
        <p:nvSpPr>
          <p:cNvPr id="3" name="Content Placeholder 2">
            <a:extLst>
              <a:ext uri="{FF2B5EF4-FFF2-40B4-BE49-F238E27FC236}">
                <a16:creationId xmlns:a16="http://schemas.microsoft.com/office/drawing/2014/main" id="{CDE476C3-8F2C-4EF3-AE6A-35C03DA57D4C}"/>
              </a:ext>
            </a:extLst>
          </p:cNvPr>
          <p:cNvSpPr>
            <a:spLocks noGrp="1"/>
          </p:cNvSpPr>
          <p:nvPr>
            <p:ph idx="1"/>
          </p:nvPr>
        </p:nvSpPr>
        <p:spPr/>
        <p:txBody>
          <a:bodyPr/>
          <a:lstStyle/>
          <a:p>
            <a:r>
              <a:rPr lang="en-US" dirty="0"/>
              <a:t>Roadmap</a:t>
            </a:r>
          </a:p>
          <a:p>
            <a:r>
              <a:rPr lang="en-US" dirty="0"/>
              <a:t>Support operators or convert to known operators.</a:t>
            </a:r>
          </a:p>
          <a:p>
            <a:r>
              <a:rPr lang="en-US" dirty="0"/>
              <a:t>Simulator of operators?</a:t>
            </a:r>
          </a:p>
          <a:p>
            <a:endParaRPr lang="en-US" dirty="0"/>
          </a:p>
          <a:p>
            <a:endParaRPr lang="en-US" dirty="0"/>
          </a:p>
        </p:txBody>
      </p:sp>
    </p:spTree>
    <p:extLst>
      <p:ext uri="{BB962C8B-B14F-4D97-AF65-F5344CB8AC3E}">
        <p14:creationId xmlns:p14="http://schemas.microsoft.com/office/powerpoint/2010/main" val="769415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EFF0CB-DCFD-43D1-87BC-F29748E8E90E}"/>
              </a:ext>
            </a:extLst>
          </p:cNvPr>
          <p:cNvSpPr>
            <a:spLocks noGrp="1"/>
          </p:cNvSpPr>
          <p:nvPr>
            <p:ph type="ftr" sz="quarter" idx="11"/>
          </p:nvPr>
        </p:nvSpPr>
        <p:spPr/>
        <p:txBody>
          <a:bodyPr/>
          <a:lstStyle/>
          <a:p>
            <a:r>
              <a:rPr lang="en-US">
                <a:solidFill>
                  <a:schemeClr val="tx2"/>
                </a:solidFill>
              </a:rPr>
              <a:t>FUTUREWEI INTERNAL</a:t>
            </a:r>
          </a:p>
        </p:txBody>
      </p:sp>
      <p:sp>
        <p:nvSpPr>
          <p:cNvPr id="3" name="Slide Number Placeholder 2">
            <a:extLst>
              <a:ext uri="{FF2B5EF4-FFF2-40B4-BE49-F238E27FC236}">
                <a16:creationId xmlns:a16="http://schemas.microsoft.com/office/drawing/2014/main" id="{C50BE1AA-5996-45C1-B93E-157140ACDA2B}"/>
              </a:ext>
            </a:extLst>
          </p:cNvPr>
          <p:cNvSpPr>
            <a:spLocks noGrp="1"/>
          </p:cNvSpPr>
          <p:nvPr>
            <p:ph type="sldNum" sz="quarter" idx="12"/>
          </p:nvPr>
        </p:nvSpPr>
        <p:spPr/>
        <p:txBody>
          <a:bodyPr/>
          <a:lstStyle/>
          <a:p>
            <a:fld id="{3B917CB5-27BD-4ECA-9D86-80D4B900A204}" type="slidenum">
              <a:rPr lang="en-US" smtClean="0">
                <a:solidFill>
                  <a:schemeClr val="tx2"/>
                </a:solidFill>
              </a:rPr>
              <a:t>3</a:t>
            </a:fld>
            <a:endParaRPr lang="en-US">
              <a:solidFill>
                <a:schemeClr val="tx2"/>
              </a:solidFill>
            </a:endParaRPr>
          </a:p>
        </p:txBody>
      </p:sp>
      <p:sp>
        <p:nvSpPr>
          <p:cNvPr id="4" name="TextBox 3">
            <a:extLst>
              <a:ext uri="{FF2B5EF4-FFF2-40B4-BE49-F238E27FC236}">
                <a16:creationId xmlns:a16="http://schemas.microsoft.com/office/drawing/2014/main" id="{A81BF4FA-9E4C-4257-A0A0-9B433FB1F887}"/>
              </a:ext>
            </a:extLst>
          </p:cNvPr>
          <p:cNvSpPr txBox="1"/>
          <p:nvPr/>
        </p:nvSpPr>
        <p:spPr>
          <a:xfrm>
            <a:off x="1232070" y="1285875"/>
            <a:ext cx="9102555" cy="4524315"/>
          </a:xfrm>
          <a:prstGeom prst="rect">
            <a:avLst/>
          </a:prstGeom>
          <a:noFill/>
        </p:spPr>
        <p:txBody>
          <a:bodyPr wrap="square" rtlCol="0">
            <a:spAutoFit/>
          </a:bodyPr>
          <a:lstStyle/>
          <a:p>
            <a:endParaRPr lang="en-US" b="1" u="sng" dirty="0">
              <a:solidFill>
                <a:schemeClr val="tx2"/>
              </a:solidFill>
            </a:endParaRPr>
          </a:p>
          <a:p>
            <a:r>
              <a:rPr lang="en-US" b="1" dirty="0" err="1">
                <a:solidFill>
                  <a:schemeClr val="tx2"/>
                </a:solidFill>
              </a:rPr>
              <a:t>HiAI</a:t>
            </a:r>
            <a:r>
              <a:rPr lang="en-US" b="1" dirty="0">
                <a:solidFill>
                  <a:schemeClr val="tx2"/>
                </a:solidFill>
              </a:rPr>
              <a:t> Foundation is one of key HMS Core solutions that would provide App developers a tool that gives better performance of executing inference models using Huawei Kirin processors in Huawei devices.</a:t>
            </a:r>
          </a:p>
          <a:p>
            <a:endParaRPr lang="en-US" b="1" dirty="0">
              <a:solidFill>
                <a:schemeClr val="tx2"/>
              </a:solidFill>
            </a:endParaRPr>
          </a:p>
          <a:p>
            <a:r>
              <a:rPr lang="en-US" b="1" dirty="0">
                <a:solidFill>
                  <a:schemeClr val="tx2"/>
                </a:solidFill>
              </a:rPr>
              <a:t>The purpose of this report is to demonstrate how </a:t>
            </a:r>
            <a:r>
              <a:rPr lang="en-US" b="1" dirty="0" err="1">
                <a:solidFill>
                  <a:schemeClr val="tx2"/>
                </a:solidFill>
              </a:rPr>
              <a:t>HiAI</a:t>
            </a:r>
            <a:r>
              <a:rPr lang="en-US" b="1" dirty="0">
                <a:solidFill>
                  <a:schemeClr val="tx2"/>
                </a:solidFill>
              </a:rPr>
              <a:t> foundation tool is used and how to develop an app based on couple of well-known inference models such as </a:t>
            </a:r>
            <a:r>
              <a:rPr lang="en-US" b="1" dirty="0" err="1">
                <a:solidFill>
                  <a:schemeClr val="tx2"/>
                </a:solidFill>
              </a:rPr>
              <a:t>mobilenet</a:t>
            </a:r>
            <a:r>
              <a:rPr lang="en-US" b="1" dirty="0">
                <a:solidFill>
                  <a:schemeClr val="tx2"/>
                </a:solidFill>
              </a:rPr>
              <a:t>, OCR, and ASR running under Huawei devices.</a:t>
            </a:r>
          </a:p>
          <a:p>
            <a:endParaRPr lang="en-US" b="1" dirty="0">
              <a:solidFill>
                <a:schemeClr val="tx2"/>
              </a:solidFill>
            </a:endParaRPr>
          </a:p>
          <a:p>
            <a:r>
              <a:rPr lang="en-US" b="1" dirty="0">
                <a:solidFill>
                  <a:schemeClr val="tx2"/>
                </a:solidFill>
              </a:rPr>
              <a:t>In this report, we compared xx test cases after running the same model either using an Android ML tool or a </a:t>
            </a:r>
            <a:r>
              <a:rPr lang="en-US" b="1" dirty="0" err="1">
                <a:solidFill>
                  <a:schemeClr val="tx2"/>
                </a:solidFill>
              </a:rPr>
              <a:t>HiAI</a:t>
            </a:r>
            <a:r>
              <a:rPr lang="en-US" b="1" dirty="0">
                <a:solidFill>
                  <a:schemeClr val="tx2"/>
                </a:solidFill>
              </a:rPr>
              <a:t> foundation tool and then analyzed the results. </a:t>
            </a:r>
          </a:p>
          <a:p>
            <a:endParaRPr lang="en-US" b="1" dirty="0">
              <a:solidFill>
                <a:schemeClr val="tx2"/>
              </a:solidFill>
            </a:endParaRPr>
          </a:p>
          <a:p>
            <a:r>
              <a:rPr lang="en-US" b="1" dirty="0">
                <a:solidFill>
                  <a:schemeClr val="tx2"/>
                </a:solidFill>
              </a:rPr>
              <a:t>At the end, we provided the benefits and roadmap of using </a:t>
            </a:r>
            <a:r>
              <a:rPr lang="en-US" b="1" dirty="0" err="1">
                <a:solidFill>
                  <a:schemeClr val="tx2"/>
                </a:solidFill>
              </a:rPr>
              <a:t>HiAI</a:t>
            </a:r>
            <a:r>
              <a:rPr lang="en-US" b="1" dirty="0">
                <a:solidFill>
                  <a:schemeClr val="tx2"/>
                </a:solidFill>
              </a:rPr>
              <a:t> foundation.</a:t>
            </a:r>
          </a:p>
          <a:p>
            <a:r>
              <a:rPr lang="en-US" b="1" dirty="0">
                <a:solidFill>
                  <a:schemeClr val="tx2"/>
                </a:solidFill>
              </a:rPr>
              <a:t> </a:t>
            </a:r>
            <a:endParaRPr lang="en-US" dirty="0">
              <a:solidFill>
                <a:schemeClr val="tx2"/>
              </a:solidFill>
            </a:endParaRPr>
          </a:p>
          <a:p>
            <a:br>
              <a:rPr lang="en-US" dirty="0">
                <a:solidFill>
                  <a:schemeClr val="tx2"/>
                </a:solidFill>
              </a:rPr>
            </a:br>
            <a:endParaRPr lang="en-US" dirty="0">
              <a:solidFill>
                <a:schemeClr val="tx2"/>
              </a:solidFill>
            </a:endParaRPr>
          </a:p>
        </p:txBody>
      </p:sp>
      <p:sp>
        <p:nvSpPr>
          <p:cNvPr id="6" name="TextBox 5">
            <a:extLst>
              <a:ext uri="{FF2B5EF4-FFF2-40B4-BE49-F238E27FC236}">
                <a16:creationId xmlns:a16="http://schemas.microsoft.com/office/drawing/2014/main" id="{2656B65F-4461-4EA4-B388-7BF372EB2718}"/>
              </a:ext>
            </a:extLst>
          </p:cNvPr>
          <p:cNvSpPr txBox="1"/>
          <p:nvPr/>
        </p:nvSpPr>
        <p:spPr>
          <a:xfrm>
            <a:off x="1045514" y="389831"/>
            <a:ext cx="10100971" cy="646331"/>
          </a:xfrm>
          <a:prstGeom prst="rect">
            <a:avLst/>
          </a:prstGeom>
          <a:noFill/>
        </p:spPr>
        <p:txBody>
          <a:bodyPr wrap="square" rtlCol="0">
            <a:spAutoFit/>
          </a:bodyPr>
          <a:lstStyle/>
          <a:p>
            <a:r>
              <a:rPr lang="en-US" sz="3600" b="1" dirty="0">
                <a:solidFill>
                  <a:schemeClr val="tx2"/>
                </a:solidFill>
              </a:rPr>
              <a:t>Background</a:t>
            </a:r>
          </a:p>
        </p:txBody>
      </p:sp>
    </p:spTree>
    <p:extLst>
      <p:ext uri="{BB962C8B-B14F-4D97-AF65-F5344CB8AC3E}">
        <p14:creationId xmlns:p14="http://schemas.microsoft.com/office/powerpoint/2010/main" val="2626510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A782B-8931-4699-9480-3965C464D171}"/>
              </a:ext>
            </a:extLst>
          </p:cNvPr>
          <p:cNvSpPr>
            <a:spLocks noGrp="1"/>
          </p:cNvSpPr>
          <p:nvPr>
            <p:ph type="title"/>
          </p:nvPr>
        </p:nvSpPr>
        <p:spPr/>
        <p:txBody>
          <a:bodyPr/>
          <a:lstStyle/>
          <a:p>
            <a:r>
              <a:rPr lang="en-US" dirty="0">
                <a:solidFill>
                  <a:schemeClr val="tx2"/>
                </a:solidFill>
              </a:rPr>
              <a:t>What is </a:t>
            </a:r>
            <a:r>
              <a:rPr lang="en-US" dirty="0" err="1">
                <a:solidFill>
                  <a:schemeClr val="tx2"/>
                </a:solidFill>
              </a:rPr>
              <a:t>HiAI</a:t>
            </a:r>
            <a:r>
              <a:rPr lang="en-US" dirty="0">
                <a:solidFill>
                  <a:schemeClr val="tx2"/>
                </a:solidFill>
              </a:rPr>
              <a:t>?</a:t>
            </a:r>
          </a:p>
        </p:txBody>
      </p:sp>
      <p:sp>
        <p:nvSpPr>
          <p:cNvPr id="4" name="Footer Placeholder 3">
            <a:extLst>
              <a:ext uri="{FF2B5EF4-FFF2-40B4-BE49-F238E27FC236}">
                <a16:creationId xmlns:a16="http://schemas.microsoft.com/office/drawing/2014/main" id="{6951DCBE-E139-49EB-89E6-E02641350770}"/>
              </a:ext>
            </a:extLst>
          </p:cNvPr>
          <p:cNvSpPr>
            <a:spLocks noGrp="1"/>
          </p:cNvSpPr>
          <p:nvPr>
            <p:ph type="ftr" sz="quarter" idx="11"/>
          </p:nvPr>
        </p:nvSpPr>
        <p:spPr/>
        <p:txBody>
          <a:bodyPr/>
          <a:lstStyle/>
          <a:p>
            <a:r>
              <a:rPr lang="en-US">
                <a:solidFill>
                  <a:schemeClr val="tx2"/>
                </a:solidFill>
              </a:rPr>
              <a:t>FUTUREWEI INTERNAL</a:t>
            </a:r>
          </a:p>
        </p:txBody>
      </p:sp>
      <p:sp>
        <p:nvSpPr>
          <p:cNvPr id="5" name="Slide Number Placeholder 4">
            <a:extLst>
              <a:ext uri="{FF2B5EF4-FFF2-40B4-BE49-F238E27FC236}">
                <a16:creationId xmlns:a16="http://schemas.microsoft.com/office/drawing/2014/main" id="{D9C012A6-EB5B-49A5-BCCC-B1505ED8D6A8}"/>
              </a:ext>
            </a:extLst>
          </p:cNvPr>
          <p:cNvSpPr>
            <a:spLocks noGrp="1"/>
          </p:cNvSpPr>
          <p:nvPr>
            <p:ph type="sldNum" sz="quarter" idx="12"/>
          </p:nvPr>
        </p:nvSpPr>
        <p:spPr/>
        <p:txBody>
          <a:bodyPr/>
          <a:lstStyle/>
          <a:p>
            <a:fld id="{3B917CB5-27BD-4ECA-9D86-80D4B900A204}" type="slidenum">
              <a:rPr lang="en-US" smtClean="0">
                <a:solidFill>
                  <a:schemeClr val="tx2"/>
                </a:solidFill>
              </a:rPr>
              <a:t>4</a:t>
            </a:fld>
            <a:endParaRPr lang="en-US">
              <a:solidFill>
                <a:schemeClr val="tx2"/>
              </a:solidFill>
            </a:endParaRPr>
          </a:p>
        </p:txBody>
      </p:sp>
    </p:spTree>
    <p:extLst>
      <p:ext uri="{BB962C8B-B14F-4D97-AF65-F5344CB8AC3E}">
        <p14:creationId xmlns:p14="http://schemas.microsoft.com/office/powerpoint/2010/main" val="518596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EFF0CB-DCFD-43D1-87BC-F29748E8E90E}"/>
              </a:ext>
            </a:extLst>
          </p:cNvPr>
          <p:cNvSpPr>
            <a:spLocks noGrp="1"/>
          </p:cNvSpPr>
          <p:nvPr>
            <p:ph type="ftr" sz="quarter" idx="11"/>
          </p:nvPr>
        </p:nvSpPr>
        <p:spPr/>
        <p:txBody>
          <a:bodyPr/>
          <a:lstStyle/>
          <a:p>
            <a:r>
              <a:rPr lang="en-US"/>
              <a:t>FUTUREWEI INTERNAL</a:t>
            </a:r>
          </a:p>
        </p:txBody>
      </p:sp>
      <p:sp>
        <p:nvSpPr>
          <p:cNvPr id="3" name="Slide Number Placeholder 2">
            <a:extLst>
              <a:ext uri="{FF2B5EF4-FFF2-40B4-BE49-F238E27FC236}">
                <a16:creationId xmlns:a16="http://schemas.microsoft.com/office/drawing/2014/main" id="{C50BE1AA-5996-45C1-B93E-157140ACDA2B}"/>
              </a:ext>
            </a:extLst>
          </p:cNvPr>
          <p:cNvSpPr>
            <a:spLocks noGrp="1"/>
          </p:cNvSpPr>
          <p:nvPr>
            <p:ph type="sldNum" sz="quarter" idx="12"/>
          </p:nvPr>
        </p:nvSpPr>
        <p:spPr/>
        <p:txBody>
          <a:bodyPr/>
          <a:lstStyle/>
          <a:p>
            <a:fld id="{3B917CB5-27BD-4ECA-9D86-80D4B900A204}" type="slidenum">
              <a:rPr lang="en-US" smtClean="0"/>
              <a:t>5</a:t>
            </a:fld>
            <a:endParaRPr lang="en-US"/>
          </a:p>
        </p:txBody>
      </p:sp>
      <p:sp>
        <p:nvSpPr>
          <p:cNvPr id="4" name="TextBox 3">
            <a:extLst>
              <a:ext uri="{FF2B5EF4-FFF2-40B4-BE49-F238E27FC236}">
                <a16:creationId xmlns:a16="http://schemas.microsoft.com/office/drawing/2014/main" id="{A81BF4FA-9E4C-4257-A0A0-9B433FB1F887}"/>
              </a:ext>
            </a:extLst>
          </p:cNvPr>
          <p:cNvSpPr txBox="1"/>
          <p:nvPr/>
        </p:nvSpPr>
        <p:spPr>
          <a:xfrm>
            <a:off x="3203201" y="2180318"/>
            <a:ext cx="6251229" cy="1754326"/>
          </a:xfrm>
          <a:prstGeom prst="rect">
            <a:avLst/>
          </a:prstGeom>
          <a:noFill/>
        </p:spPr>
        <p:txBody>
          <a:bodyPr wrap="square" rtlCol="0">
            <a:spAutoFit/>
          </a:bodyPr>
          <a:lstStyle/>
          <a:p>
            <a:endParaRPr lang="en-US" b="1" u="sng" dirty="0">
              <a:solidFill>
                <a:srgbClr val="C00000"/>
              </a:solidFill>
            </a:endParaRPr>
          </a:p>
          <a:p>
            <a:r>
              <a:rPr lang="en-US" b="1" dirty="0"/>
              <a:t>Three HMS Core AI solutions</a:t>
            </a:r>
          </a:p>
          <a:p>
            <a:endParaRPr lang="en-US" b="1" dirty="0"/>
          </a:p>
          <a:p>
            <a:r>
              <a:rPr lang="en-US" b="1" dirty="0"/>
              <a:t> </a:t>
            </a:r>
            <a:endParaRPr lang="en-US" dirty="0"/>
          </a:p>
          <a:p>
            <a:br>
              <a:rPr lang="en-US" dirty="0"/>
            </a:br>
            <a:endParaRPr lang="en-US" dirty="0"/>
          </a:p>
        </p:txBody>
      </p:sp>
      <p:sp>
        <p:nvSpPr>
          <p:cNvPr id="6" name="TextBox 5">
            <a:extLst>
              <a:ext uri="{FF2B5EF4-FFF2-40B4-BE49-F238E27FC236}">
                <a16:creationId xmlns:a16="http://schemas.microsoft.com/office/drawing/2014/main" id="{2656B65F-4461-4EA4-B388-7BF372EB2718}"/>
              </a:ext>
            </a:extLst>
          </p:cNvPr>
          <p:cNvSpPr txBox="1"/>
          <p:nvPr/>
        </p:nvSpPr>
        <p:spPr>
          <a:xfrm>
            <a:off x="1045514" y="389831"/>
            <a:ext cx="10100971" cy="646331"/>
          </a:xfrm>
          <a:prstGeom prst="rect">
            <a:avLst/>
          </a:prstGeom>
          <a:noFill/>
        </p:spPr>
        <p:txBody>
          <a:bodyPr wrap="square" rtlCol="0">
            <a:spAutoFit/>
          </a:bodyPr>
          <a:lstStyle/>
          <a:p>
            <a:r>
              <a:rPr lang="en-US" sz="3600" b="1" dirty="0">
                <a:solidFill>
                  <a:schemeClr val="tx2"/>
                </a:solidFill>
              </a:rPr>
              <a:t>HMS Core solutions : AI is widely used </a:t>
            </a:r>
          </a:p>
        </p:txBody>
      </p:sp>
      <p:pic>
        <p:nvPicPr>
          <p:cNvPr id="1026" name="图片 7">
            <a:extLst>
              <a:ext uri="{FF2B5EF4-FFF2-40B4-BE49-F238E27FC236}">
                <a16:creationId xmlns:a16="http://schemas.microsoft.com/office/drawing/2014/main" id="{B7FF8C7A-71FE-423F-9E7E-FD1D711C7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264" y="1204525"/>
            <a:ext cx="10626850" cy="5263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849FCDD-0F9F-42B9-B855-BCF7736AD6ED}"/>
              </a:ext>
            </a:extLst>
          </p:cNvPr>
          <p:cNvSpPr/>
          <p:nvPr/>
        </p:nvSpPr>
        <p:spPr>
          <a:xfrm>
            <a:off x="845885" y="4006393"/>
            <a:ext cx="1953875" cy="2461776"/>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9471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64629"/>
            <a:ext cx="11588685" cy="1325563"/>
          </a:xfrm>
        </p:spPr>
        <p:txBody>
          <a:bodyPr/>
          <a:lstStyle/>
          <a:p>
            <a:r>
              <a:rPr lang="en-US" altLang="zh-CN" sz="4000" dirty="0">
                <a:sym typeface="Arial" panose="020B0604020202020204" pitchFamily="34" charset="0"/>
              </a:rPr>
              <a:t>Comparison between Huawei ML vs Google ML</a:t>
            </a:r>
            <a:endParaRPr lang="zh-CN" altLang="en-US" sz="4000" dirty="0"/>
          </a:p>
        </p:txBody>
      </p:sp>
      <p:sp>
        <p:nvSpPr>
          <p:cNvPr id="17" name="标题 1">
            <a:extLst>
              <a:ext uri="{FF2B5EF4-FFF2-40B4-BE49-F238E27FC236}">
                <a16:creationId xmlns:a16="http://schemas.microsoft.com/office/drawing/2014/main" id="{8E367ED9-B66C-490F-B62F-D1725BA860B5}"/>
              </a:ext>
            </a:extLst>
          </p:cNvPr>
          <p:cNvSpPr txBox="1">
            <a:spLocks/>
          </p:cNvSpPr>
          <p:nvPr/>
        </p:nvSpPr>
        <p:spPr>
          <a:xfrm>
            <a:off x="603315" y="1448542"/>
            <a:ext cx="10750485" cy="29103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baseline="0">
                <a:solidFill>
                  <a:srgbClr val="3AECF6"/>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zh-CN" altLang="en-US" sz="2800" b="1" i="0" u="none" strike="noStrike" kern="1200" cap="none" spc="0" normalizeH="0" baseline="0" noProof="0" dirty="0">
              <a:ln>
                <a:noFill/>
              </a:ln>
              <a:solidFill>
                <a:schemeClr val="tx1"/>
              </a:solidFill>
              <a:effectLst/>
              <a:uLnTx/>
              <a:uFillTx/>
              <a:latin typeface="Huawei Sans" panose="020C0503030203020204" pitchFamily="34" charset="0"/>
              <a:ea typeface="方正兰亭黑简体" panose="02000000000000000000" pitchFamily="2" charset="-122"/>
            </a:endParaRPr>
          </a:p>
        </p:txBody>
      </p:sp>
      <p:graphicFrame>
        <p:nvGraphicFramePr>
          <p:cNvPr id="3" name="Table 2">
            <a:extLst>
              <a:ext uri="{FF2B5EF4-FFF2-40B4-BE49-F238E27FC236}">
                <a16:creationId xmlns:a16="http://schemas.microsoft.com/office/drawing/2014/main" id="{FC70A09F-FD92-4171-B462-8F710F359F8E}"/>
              </a:ext>
            </a:extLst>
          </p:cNvPr>
          <p:cNvGraphicFramePr>
            <a:graphicFrameLocks noGrp="1"/>
          </p:cNvGraphicFramePr>
          <p:nvPr>
            <p:extLst>
              <p:ext uri="{D42A27DB-BD31-4B8C-83A1-F6EECF244321}">
                <p14:modId xmlns:p14="http://schemas.microsoft.com/office/powerpoint/2010/main" val="4137404846"/>
              </p:ext>
            </p:extLst>
          </p:nvPr>
        </p:nvGraphicFramePr>
        <p:xfrm>
          <a:off x="-14418" y="1448542"/>
          <a:ext cx="10906833" cy="4612991"/>
        </p:xfrm>
        <a:graphic>
          <a:graphicData uri="http://schemas.openxmlformats.org/drawingml/2006/table">
            <a:tbl>
              <a:tblPr/>
              <a:tblGrid>
                <a:gridCol w="999627">
                  <a:extLst>
                    <a:ext uri="{9D8B030D-6E8A-4147-A177-3AD203B41FA5}">
                      <a16:colId xmlns:a16="http://schemas.microsoft.com/office/drawing/2014/main" val="3098554515"/>
                    </a:ext>
                  </a:extLst>
                </a:gridCol>
                <a:gridCol w="1873875">
                  <a:extLst>
                    <a:ext uri="{9D8B030D-6E8A-4147-A177-3AD203B41FA5}">
                      <a16:colId xmlns:a16="http://schemas.microsoft.com/office/drawing/2014/main" val="3244632195"/>
                    </a:ext>
                  </a:extLst>
                </a:gridCol>
                <a:gridCol w="2013469">
                  <a:extLst>
                    <a:ext uri="{9D8B030D-6E8A-4147-A177-3AD203B41FA5}">
                      <a16:colId xmlns:a16="http://schemas.microsoft.com/office/drawing/2014/main" val="3113319050"/>
                    </a:ext>
                  </a:extLst>
                </a:gridCol>
                <a:gridCol w="1982651">
                  <a:extLst>
                    <a:ext uri="{9D8B030D-6E8A-4147-A177-3AD203B41FA5}">
                      <a16:colId xmlns:a16="http://schemas.microsoft.com/office/drawing/2014/main" val="1904055571"/>
                    </a:ext>
                  </a:extLst>
                </a:gridCol>
                <a:gridCol w="2054560">
                  <a:extLst>
                    <a:ext uri="{9D8B030D-6E8A-4147-A177-3AD203B41FA5}">
                      <a16:colId xmlns:a16="http://schemas.microsoft.com/office/drawing/2014/main" val="276540189"/>
                    </a:ext>
                  </a:extLst>
                </a:gridCol>
                <a:gridCol w="1982651">
                  <a:extLst>
                    <a:ext uri="{9D8B030D-6E8A-4147-A177-3AD203B41FA5}">
                      <a16:colId xmlns:a16="http://schemas.microsoft.com/office/drawing/2014/main" val="1446003598"/>
                    </a:ext>
                  </a:extLst>
                </a:gridCol>
              </a:tblGrid>
              <a:tr h="493432">
                <a:tc>
                  <a:txBody>
                    <a:bodyPr/>
                    <a:lstStyle/>
                    <a:p>
                      <a:pPr algn="ctr" fontAlgn="ctr"/>
                      <a:r>
                        <a:rPr lang="en-US" sz="1100" b="0" dirty="0">
                          <a:solidFill>
                            <a:srgbClr val="202124"/>
                          </a:solidFill>
                          <a:effectLst/>
                          <a:latin typeface="Roboto"/>
                        </a:rPr>
                        <a:t>Parameter</a:t>
                      </a:r>
                    </a:p>
                  </a:txBody>
                  <a:tcPr marL="58420" marR="58420" marT="58420" marB="584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en-US" sz="1100" b="0" dirty="0">
                          <a:solidFill>
                            <a:srgbClr val="202124"/>
                          </a:solidFill>
                          <a:effectLst/>
                          <a:latin typeface="Roboto"/>
                        </a:rPr>
                        <a:t>ML Kit</a:t>
                      </a:r>
                    </a:p>
                  </a:txBody>
                  <a:tcPr marL="58420" marR="58420" marT="58420" marB="584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en-US" sz="1100" b="0" dirty="0" err="1">
                          <a:solidFill>
                            <a:srgbClr val="202124"/>
                          </a:solidFill>
                          <a:effectLst/>
                          <a:latin typeface="Roboto"/>
                        </a:rPr>
                        <a:t>HiAI</a:t>
                      </a:r>
                      <a:r>
                        <a:rPr lang="en-US" sz="1100" b="0" dirty="0">
                          <a:solidFill>
                            <a:srgbClr val="202124"/>
                          </a:solidFill>
                          <a:effectLst/>
                          <a:latin typeface="Roboto"/>
                        </a:rPr>
                        <a:t> Engine</a:t>
                      </a:r>
                    </a:p>
                  </a:txBody>
                  <a:tcPr marL="58420" marR="58420" marT="58420" marB="584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en-US" sz="1100" b="0" dirty="0" err="1">
                          <a:solidFill>
                            <a:srgbClr val="202124"/>
                          </a:solidFill>
                          <a:effectLst/>
                          <a:latin typeface="Roboto"/>
                        </a:rPr>
                        <a:t>HiAI</a:t>
                      </a:r>
                      <a:r>
                        <a:rPr lang="en-US" sz="1100" b="0" dirty="0">
                          <a:solidFill>
                            <a:srgbClr val="202124"/>
                          </a:solidFill>
                          <a:effectLst/>
                          <a:latin typeface="Roboto"/>
                        </a:rPr>
                        <a:t> Foundation</a:t>
                      </a:r>
                    </a:p>
                  </a:txBody>
                  <a:tcPr marL="58420" marR="58420" marT="58420" marB="584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en-US" sz="1100" b="0" dirty="0">
                          <a:solidFill>
                            <a:srgbClr val="202124"/>
                          </a:solidFill>
                          <a:effectLst/>
                          <a:latin typeface="Roboto"/>
                        </a:rPr>
                        <a:t>Google ML Kit</a:t>
                      </a:r>
                    </a:p>
                  </a:txBody>
                  <a:tcPr marL="58420" marR="58420" marT="58420" marB="584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r>
                        <a:rPr lang="en-US" sz="1100" b="0" dirty="0">
                          <a:solidFill>
                            <a:srgbClr val="202124"/>
                          </a:solidFill>
                          <a:effectLst/>
                          <a:latin typeface="Roboto"/>
                        </a:rPr>
                        <a:t> Android NN API</a:t>
                      </a:r>
                    </a:p>
                  </a:txBody>
                  <a:tcPr marL="58420" marR="58420" marT="58420" marB="584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900344085"/>
                  </a:ext>
                </a:extLst>
              </a:tr>
              <a:tr h="405617">
                <a:tc>
                  <a:txBody>
                    <a:bodyPr/>
                    <a:lstStyle/>
                    <a:p>
                      <a:r>
                        <a:rPr lang="en-US" sz="1100" dirty="0"/>
                        <a:t>Model</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Default Model</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Default Model</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Custom Model</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t>Default Model</a:t>
                      </a:r>
                    </a:p>
                    <a:p>
                      <a:r>
                        <a:rPr lang="en-US" sz="1100" dirty="0"/>
                        <a:t>Custom Model</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100" dirty="0"/>
                        <a:t>Custom</a:t>
                      </a:r>
                    </a:p>
                    <a:p>
                      <a:r>
                        <a:rPr lang="en-US" sz="1100" dirty="0"/>
                        <a:t>Model</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258624725"/>
                  </a:ext>
                </a:extLst>
              </a:tr>
              <a:tr h="507134">
                <a:tc>
                  <a:txBody>
                    <a:bodyPr/>
                    <a:lstStyle/>
                    <a:p>
                      <a:pPr algn="l" fontAlgn="t"/>
                      <a:r>
                        <a:rPr lang="en-US" sz="1100" dirty="0">
                          <a:effectLst/>
                        </a:rPr>
                        <a:t>Resources</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Cloud</a:t>
                      </a:r>
                    </a:p>
                    <a:p>
                      <a:pPr algn="l" fontAlgn="t"/>
                      <a:r>
                        <a:rPr lang="en-US" sz="1100" dirty="0">
                          <a:effectLst/>
                        </a:rPr>
                        <a:t>Device</a:t>
                      </a:r>
                    </a:p>
                    <a:p>
                      <a:pPr algn="l" fontAlgn="t"/>
                      <a:r>
                        <a:rPr lang="en-US" sz="1100" dirty="0">
                          <a:effectLst/>
                        </a:rPr>
                        <a:t>No Choose</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Device</a:t>
                      </a:r>
                    </a:p>
                    <a:p>
                      <a:pPr algn="l" fontAlgn="t"/>
                      <a:r>
                        <a:rPr lang="en-US" sz="1100" dirty="0">
                          <a:effectLst/>
                        </a:rPr>
                        <a:t>Choose CPU or NPU</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Device</a:t>
                      </a:r>
                    </a:p>
                    <a:p>
                      <a:pPr algn="l" fontAlgn="t"/>
                      <a:r>
                        <a:rPr lang="en-US" sz="1100" dirty="0">
                          <a:effectLst/>
                        </a:rPr>
                        <a:t>Choose CPU or NPU</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Cloud</a:t>
                      </a:r>
                    </a:p>
                    <a:p>
                      <a:pPr algn="l" fontAlgn="t"/>
                      <a:r>
                        <a:rPr lang="en-US" sz="1100" dirty="0">
                          <a:effectLst/>
                        </a:rPr>
                        <a:t>Device</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Device</a:t>
                      </a:r>
                    </a:p>
                    <a:p>
                      <a:pPr algn="l" fontAlgn="t"/>
                      <a:r>
                        <a:rPr lang="en-US" sz="1100" dirty="0">
                          <a:effectLst/>
                        </a:rPr>
                        <a:t>CPU or NPU</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94920382"/>
                  </a:ext>
                </a:extLst>
              </a:tr>
              <a:tr h="252751">
                <a:tc>
                  <a:txBody>
                    <a:bodyPr/>
                    <a:lstStyle/>
                    <a:p>
                      <a:pPr algn="l" fontAlgn="t"/>
                      <a:r>
                        <a:rPr lang="en-US" sz="1100" dirty="0">
                          <a:effectLst/>
                        </a:rPr>
                        <a:t>Offline/Online</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Both</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offline</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Offline</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Both</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Offline</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92522254"/>
                  </a:ext>
                </a:extLst>
              </a:tr>
              <a:tr h="405617">
                <a:tc>
                  <a:txBody>
                    <a:bodyPr/>
                    <a:lstStyle/>
                    <a:p>
                      <a:pPr algn="l" fontAlgn="t"/>
                      <a:r>
                        <a:rPr lang="en-US" sz="1100" dirty="0">
                          <a:effectLst/>
                        </a:rPr>
                        <a:t>Cost</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rPr>
                        <a:t>Free</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effectLst/>
                        </a:rPr>
                        <a:t>Free</a:t>
                      </a:r>
                    </a:p>
                    <a:p>
                      <a:pPr algn="l" fontAlgn="t"/>
                      <a:endParaRPr lang="en-US" sz="1100" dirty="0">
                        <a:effectLst/>
                      </a:endParaRP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effectLst/>
                        </a:rPr>
                        <a:t>Free</a:t>
                      </a:r>
                    </a:p>
                    <a:p>
                      <a:pPr algn="l" fontAlgn="t"/>
                      <a:endParaRPr lang="en-US" sz="1100" dirty="0">
                        <a:effectLst/>
                      </a:endParaRP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Cloud Not Free</a:t>
                      </a:r>
                    </a:p>
                    <a:p>
                      <a:pPr algn="l" fontAlgn="t"/>
                      <a:r>
                        <a:rPr lang="en-US" sz="1100" dirty="0">
                          <a:effectLst/>
                        </a:rPr>
                        <a:t>$1.5/1000 API calls </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Free</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20746963"/>
                  </a:ext>
                </a:extLst>
              </a:tr>
              <a:tr h="864217">
                <a:tc>
                  <a:txBody>
                    <a:bodyPr/>
                    <a:lstStyle/>
                    <a:p>
                      <a:pPr algn="l" fontAlgn="t"/>
                      <a:r>
                        <a:rPr lang="en-US" sz="1100" dirty="0">
                          <a:effectLst/>
                        </a:rPr>
                        <a:t>Privacy</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Limited</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effectLst/>
                        </a:rPr>
                        <a:t>Data may leave the device, additional precautions may be necessary</a:t>
                      </a:r>
                    </a:p>
                    <a:p>
                      <a:pPr algn="l" fontAlgn="t"/>
                      <a:endParaRPr lang="en-US" sz="1100" dirty="0">
                        <a:effectLst/>
                      </a:endParaRP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User Controlled</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effectLst/>
                        </a:rPr>
                        <a:t>User data never leaves the device</a:t>
                      </a:r>
                    </a:p>
                    <a:p>
                      <a:pPr algn="l" fontAlgn="t"/>
                      <a:endParaRPr lang="en-US" sz="1100" dirty="0">
                        <a:effectLst/>
                      </a:endParaRP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User Controlled</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effectLst/>
                        </a:rPr>
                        <a:t>User data never leaves the device</a:t>
                      </a:r>
                    </a:p>
                    <a:p>
                      <a:pPr algn="l" fontAlgn="t"/>
                      <a:endParaRPr lang="en-US" sz="1100" dirty="0">
                        <a:effectLst/>
                      </a:endParaRP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Limited</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effectLst/>
                        </a:rPr>
                        <a:t>Data may leave the device, additional precautions </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User Controlled</a:t>
                      </a:r>
                    </a:p>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effectLst/>
                        </a:rPr>
                        <a:t>User data never leaves the device</a:t>
                      </a:r>
                    </a:p>
                    <a:p>
                      <a:pPr algn="l" fontAlgn="t"/>
                      <a:endParaRPr lang="en-US" sz="1100" dirty="0">
                        <a:effectLst/>
                      </a:endParaRP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43041301"/>
                  </a:ext>
                </a:extLst>
              </a:tr>
              <a:tr h="405617">
                <a:tc>
                  <a:txBody>
                    <a:bodyPr/>
                    <a:lstStyle/>
                    <a:p>
                      <a:pPr algn="l" fontAlgn="t"/>
                      <a:r>
                        <a:rPr lang="en-US" sz="1100" dirty="0">
                          <a:effectLst/>
                        </a:rPr>
                        <a:t>ML model Platform</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NA</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NA</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err="1">
                          <a:effectLst/>
                        </a:rPr>
                        <a:t>Tensorflow</a:t>
                      </a:r>
                      <a:r>
                        <a:rPr lang="en-US" sz="1100" dirty="0">
                          <a:effectLst/>
                        </a:rPr>
                        <a:t> Liter</a:t>
                      </a:r>
                    </a:p>
                    <a:p>
                      <a:pPr algn="l" fontAlgn="t"/>
                      <a:r>
                        <a:rPr lang="en-US" sz="1100" dirty="0" err="1">
                          <a:effectLst/>
                        </a:rPr>
                        <a:t>Pytorch</a:t>
                      </a:r>
                      <a:r>
                        <a:rPr lang="en-US" sz="1100" dirty="0">
                          <a:effectLst/>
                        </a:rPr>
                        <a:t>, Caffe, ONNX</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err="1">
                          <a:effectLst/>
                        </a:rPr>
                        <a:t>Tensorflow</a:t>
                      </a:r>
                      <a:r>
                        <a:rPr lang="en-US" sz="1100" dirty="0">
                          <a:effectLst/>
                        </a:rPr>
                        <a:t> Lite</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err="1">
                          <a:effectLst/>
                        </a:rPr>
                        <a:t>Tensorflow</a:t>
                      </a:r>
                      <a:r>
                        <a:rPr lang="en-US" sz="1100" dirty="0">
                          <a:effectLst/>
                        </a:rPr>
                        <a:t> Lite, </a:t>
                      </a:r>
                      <a:r>
                        <a:rPr lang="en-US" sz="1100" dirty="0" err="1">
                          <a:effectLst/>
                        </a:rPr>
                        <a:t>Pytorch</a:t>
                      </a:r>
                      <a:r>
                        <a:rPr lang="en-US" sz="1100" dirty="0">
                          <a:effectLst/>
                        </a:rPr>
                        <a:t>, etc.</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96020049"/>
                  </a:ext>
                </a:extLst>
              </a:tr>
              <a:tr h="756232">
                <a:tc>
                  <a:txBody>
                    <a:bodyPr/>
                    <a:lstStyle/>
                    <a:p>
                      <a:pPr algn="l" fontAlgn="t"/>
                      <a:r>
                        <a:rPr lang="en-US" sz="1100" dirty="0">
                          <a:effectLst/>
                        </a:rPr>
                        <a:t>Development Time</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Low effort</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rPr>
                        <a:t>Medium effort</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highlight>
                            <a:srgbClr val="00FF00"/>
                          </a:highlight>
                        </a:rPr>
                        <a:t>High Effort</a:t>
                      </a:r>
                    </a:p>
                    <a:p>
                      <a:pPr algn="l" fontAlgn="t"/>
                      <a:endParaRPr lang="en-US" sz="1100" dirty="0">
                        <a:effectLst/>
                        <a:highlight>
                          <a:srgbClr val="00FF00"/>
                        </a:highlight>
                      </a:endParaRPr>
                    </a:p>
                    <a:p>
                      <a:pPr algn="l" fontAlgn="t"/>
                      <a:r>
                        <a:rPr lang="en-US" sz="1100" dirty="0">
                          <a:effectLst/>
                          <a:highlight>
                            <a:srgbClr val="00FF00"/>
                          </a:highlight>
                        </a:rPr>
                        <a:t>Locked-in to Huawei NPUs</a:t>
                      </a:r>
                    </a:p>
                    <a:p>
                      <a:pPr algn="l" fontAlgn="t"/>
                      <a:endParaRPr lang="en-US" sz="1100" dirty="0">
                        <a:effectLst/>
                        <a:highlight>
                          <a:srgbClr val="00FF00"/>
                        </a:highlight>
                      </a:endParaRPr>
                    </a:p>
                    <a:p>
                      <a:pPr algn="l" fontAlgn="t"/>
                      <a:endParaRPr lang="en-US" sz="1100" dirty="0">
                        <a:effectLst/>
                        <a:highlight>
                          <a:srgbClr val="00FF00"/>
                        </a:highlight>
                      </a:endParaRP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dirty="0">
                          <a:effectLst/>
                        </a:rPr>
                        <a:t>Low/Medium Effort</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100" dirty="0">
                          <a:effectLst/>
                          <a:highlight>
                            <a:srgbClr val="00FF00"/>
                          </a:highlight>
                        </a:rPr>
                        <a:t>Very High Effort</a:t>
                      </a:r>
                    </a:p>
                    <a:p>
                      <a:pPr algn="l" fontAlgn="t"/>
                      <a:endParaRPr lang="en-US" sz="1100" dirty="0">
                        <a:effectLst/>
                        <a:highlight>
                          <a:srgbClr val="00FF00"/>
                        </a:highlight>
                      </a:endParaRPr>
                    </a:p>
                    <a:p>
                      <a:pPr algn="l" fontAlgn="t"/>
                      <a:r>
                        <a:rPr lang="en-US" sz="1100" dirty="0">
                          <a:effectLst/>
                          <a:highlight>
                            <a:srgbClr val="00FF00"/>
                          </a:highlight>
                        </a:rPr>
                        <a:t>Not Locked-in to  any processors or vendors</a:t>
                      </a:r>
                    </a:p>
                  </a:txBody>
                  <a:tcPr marL="58420" marR="58420" marT="51117" marB="584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95532324"/>
                  </a:ext>
                </a:extLst>
              </a:tr>
            </a:tbl>
          </a:graphicData>
        </a:graphic>
      </p:graphicFrame>
      <p:sp>
        <p:nvSpPr>
          <p:cNvPr id="5" name="Left Brace 4">
            <a:extLst>
              <a:ext uri="{FF2B5EF4-FFF2-40B4-BE49-F238E27FC236}">
                <a16:creationId xmlns:a16="http://schemas.microsoft.com/office/drawing/2014/main" id="{71E8CA98-A92B-43B0-BCCF-BDCDD4799A32}"/>
              </a:ext>
            </a:extLst>
          </p:cNvPr>
          <p:cNvSpPr/>
          <p:nvPr/>
        </p:nvSpPr>
        <p:spPr>
          <a:xfrm rot="5400000">
            <a:off x="9867109" y="5043903"/>
            <a:ext cx="150137" cy="1900468"/>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highlight>
                <a:srgbClr val="00FF00"/>
              </a:highlight>
              <a:uLnTx/>
              <a:uFillTx/>
              <a:latin typeface="等线" panose="020F0502020204030204"/>
              <a:ea typeface="+mn-ea"/>
              <a:cs typeface="+mn-cs"/>
            </a:endParaRPr>
          </a:p>
        </p:txBody>
      </p:sp>
      <p:sp>
        <p:nvSpPr>
          <p:cNvPr id="6" name="Rectangle: Rounded Corners 5">
            <a:extLst>
              <a:ext uri="{FF2B5EF4-FFF2-40B4-BE49-F238E27FC236}">
                <a16:creationId xmlns:a16="http://schemas.microsoft.com/office/drawing/2014/main" id="{FCF410AA-C36D-4F42-B08A-0A3B0285D290}"/>
              </a:ext>
            </a:extLst>
          </p:cNvPr>
          <p:cNvSpPr/>
          <p:nvPr/>
        </p:nvSpPr>
        <p:spPr>
          <a:xfrm>
            <a:off x="1008668" y="1448541"/>
            <a:ext cx="5833041" cy="467134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690994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sym typeface="Arial" panose="020B0604020202020204" pitchFamily="34" charset="0"/>
              </a:rPr>
              <a:t>HUAWEI HiAI</a:t>
            </a:r>
            <a:r>
              <a:rPr lang="zh-CN" altLang="en-US" sz="4000" dirty="0">
                <a:sym typeface="Arial" panose="020B0604020202020204" pitchFamily="34" charset="0"/>
              </a:rPr>
              <a:t>：</a:t>
            </a:r>
            <a:r>
              <a:rPr lang="en-US" altLang="zh-CN" sz="4000" dirty="0">
                <a:sym typeface="Arial" panose="020B0604020202020204" pitchFamily="34" charset="0"/>
              </a:rPr>
              <a:t>an On-Device AI open platform</a:t>
            </a:r>
            <a:endParaRPr lang="zh-CN" altLang="en-US" sz="4000" dirty="0"/>
          </a:p>
        </p:txBody>
      </p:sp>
      <p:sp>
        <p:nvSpPr>
          <p:cNvPr id="18" name="圆角矩形 17"/>
          <p:cNvSpPr/>
          <p:nvPr/>
        </p:nvSpPr>
        <p:spPr>
          <a:xfrm>
            <a:off x="6489938" y="1877798"/>
            <a:ext cx="3805150" cy="958180"/>
          </a:xfrm>
          <a:prstGeom prst="roundRect">
            <a:avLst>
              <a:gd name="adj" fmla="val 0"/>
            </a:avLst>
          </a:prstGeom>
          <a:noFill/>
          <a:ln w="28575" cap="flat" cmpd="sng" algn="ctr">
            <a:noFill/>
            <a:prstDash val="solid"/>
          </a:ln>
          <a:effectLst/>
        </p:spPr>
        <p:txBody>
          <a:bodyPr rtlCol="0" anchor="ctr"/>
          <a:lstStyle/>
          <a:p>
            <a:pPr marL="0" marR="0" lvl="0" indent="0" algn="l" defTabSz="457006" rtl="0" eaLnBrk="1" fontAlgn="auto" latinLnBrk="1"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Service Capabilities Openness</a:t>
            </a:r>
            <a:endParaRPr kumimoji="0" lang="en-US" altLang="zh-CN" sz="1600"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marL="142815" marR="0" lvl="0" indent="-142815" algn="l" defTabSz="457006"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rPr>
              <a:t>Efficient Business Support</a:t>
            </a:r>
          </a:p>
          <a:p>
            <a:pPr marL="142815" marR="0" lvl="0" indent="-142815" algn="l" defTabSz="457006"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rPr>
              <a:t>HAG (Huawei App Gallery) Service</a:t>
            </a:r>
          </a:p>
        </p:txBody>
      </p:sp>
      <p:sp>
        <p:nvSpPr>
          <p:cNvPr id="19" name="圆角矩形 18"/>
          <p:cNvSpPr/>
          <p:nvPr/>
        </p:nvSpPr>
        <p:spPr>
          <a:xfrm>
            <a:off x="6489937" y="3384157"/>
            <a:ext cx="4249007" cy="1337684"/>
          </a:xfrm>
          <a:prstGeom prst="roundRect">
            <a:avLst/>
          </a:prstGeom>
          <a:noFill/>
          <a:ln w="28575" cap="flat" cmpd="sng" algn="ctr">
            <a:noFill/>
            <a:prstDash val="solid"/>
          </a:ln>
          <a:effectLst/>
        </p:spPr>
        <p:txBody>
          <a:bodyPr rtlCol="0" anchor="ctr"/>
          <a:lstStyle/>
          <a:p>
            <a:pPr marL="0" marR="0" lvl="0" indent="0" algn="l" defTabSz="457006" rtl="0" eaLnBrk="1" fontAlgn="auto" latinLnBrk="1"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App Capabilities Openness</a:t>
            </a:r>
            <a:endParaRPr kumimoji="0" lang="en-US" altLang="zh-CN" sz="1600"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marL="142815" marR="0" lvl="0" indent="-142815" algn="l" defTabSz="457006"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rPr>
              <a:t>Rich Scenario-Based Capabilities</a:t>
            </a:r>
          </a:p>
          <a:p>
            <a:pPr marL="142815" marR="0" lvl="0" indent="-142815" algn="l" defTabSz="457006"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rPr>
              <a:t>Able to select CPU or NPU for inference</a:t>
            </a:r>
          </a:p>
        </p:txBody>
      </p:sp>
      <p:sp>
        <p:nvSpPr>
          <p:cNvPr id="20" name="圆角矩形 19"/>
          <p:cNvSpPr/>
          <p:nvPr/>
        </p:nvSpPr>
        <p:spPr>
          <a:xfrm>
            <a:off x="6489938" y="5000790"/>
            <a:ext cx="4426301" cy="1175212"/>
          </a:xfrm>
          <a:prstGeom prst="roundRect">
            <a:avLst>
              <a:gd name="adj" fmla="val 0"/>
            </a:avLst>
          </a:prstGeom>
          <a:noFill/>
          <a:ln w="28575" cap="flat" cmpd="sng" algn="ctr">
            <a:noFill/>
            <a:prstDash val="solid"/>
          </a:ln>
          <a:effectLst/>
        </p:spPr>
        <p:txBody>
          <a:bodyPr rtlCol="0" anchor="ctr"/>
          <a:lstStyle/>
          <a:p>
            <a:pPr marL="0" marR="0" lvl="0" indent="0" algn="l" defTabSz="457006" rtl="0" eaLnBrk="1" fontAlgn="auto" latinLnBrk="1"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Arial" panose="020B0604020202020204" pitchFamily="34" charset="0"/>
              </a:rPr>
              <a:t>Chip Capabilities Openness</a:t>
            </a:r>
            <a:endParaRPr kumimoji="0" lang="en-US" altLang="zh-CN" sz="1600"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endParaRPr>
          </a:p>
          <a:p>
            <a:pPr marL="142815" marR="0" lvl="0" indent="-142815" algn="l" defTabSz="457006"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rPr>
              <a:t>Accelerate NPUs to optimize device performance</a:t>
            </a:r>
          </a:p>
          <a:p>
            <a:pPr marL="142815" marR="0" lvl="0" indent="-142815" algn="l" defTabSz="457006"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rPr>
              <a:t>Support </a:t>
            </a:r>
            <a:r>
              <a:rPr kumimoji="0" lang="en-US" altLang="zh-CN" sz="1600" b="0" i="0" u="none" strike="noStrike" kern="1200" cap="none" spc="0" normalizeH="0" baseline="0" noProof="0" dirty="0" err="1">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rPr>
              <a:t>Tensorflow</a:t>
            </a:r>
            <a:r>
              <a:rPr kumimoji="0" lang="en-US" altLang="zh-CN" sz="1600" b="0"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rPr>
              <a:t> Lite, </a:t>
            </a:r>
            <a:endParaRPr kumimoji="0" lang="zh-CN" altLang="en-US" sz="1600" b="0"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endParaRPr>
          </a:p>
        </p:txBody>
      </p:sp>
      <p:sp>
        <p:nvSpPr>
          <p:cNvPr id="21" name="矩形 20"/>
          <p:cNvSpPr/>
          <p:nvPr/>
        </p:nvSpPr>
        <p:spPr>
          <a:xfrm>
            <a:off x="2849100" y="1838567"/>
            <a:ext cx="3161450" cy="1043593"/>
          </a:xfrm>
          <a:prstGeom prst="rect">
            <a:avLst/>
          </a:prstGeom>
          <a:solidFill>
            <a:srgbClr val="FFFFFF">
              <a:alpha val="10196"/>
            </a:srgbClr>
          </a:solidFill>
          <a:ln w="3175">
            <a:solidFill>
              <a:srgbClr val="505050"/>
            </a:solidFill>
            <a:miter lim="400000"/>
          </a:ln>
        </p:spPr>
        <p:txBody>
          <a:bodyPr lIns="22301" tIns="22301" rIns="22301" bIns="22301" anchor="ctr"/>
          <a:lstStyle/>
          <a:p>
            <a:pPr marL="71971" marR="0" lvl="0" indent="0" algn="l" defTabSz="914023" rtl="0" eaLnBrk="1" fontAlgn="auto" latinLnBrk="0" hangingPunct="1">
              <a:lnSpc>
                <a:spcPct val="100000"/>
              </a:lnSpc>
              <a:spcBef>
                <a:spcPts val="0"/>
              </a:spcBef>
              <a:spcAft>
                <a:spcPts val="0"/>
              </a:spcAft>
              <a:buClrTx/>
              <a:buSzTx/>
              <a:buFontTx/>
              <a:buNone/>
              <a:tabLst/>
              <a:defRPr/>
            </a:pPr>
            <a:r>
              <a:rPr kumimoji="0" lang="en-US" altLang="zh-CN" sz="2199"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mn-lt"/>
              </a:rPr>
              <a:t>HiAI Service</a:t>
            </a:r>
            <a:endParaRPr kumimoji="0" lang="en-US" altLang="zh-CN" sz="2199"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endParaRPr>
          </a:p>
        </p:txBody>
      </p:sp>
      <p:sp>
        <p:nvSpPr>
          <p:cNvPr id="22" name="矩形 21"/>
          <p:cNvSpPr/>
          <p:nvPr/>
        </p:nvSpPr>
        <p:spPr>
          <a:xfrm>
            <a:off x="2849100" y="3443991"/>
            <a:ext cx="3161450" cy="1043593"/>
          </a:xfrm>
          <a:prstGeom prst="rect">
            <a:avLst/>
          </a:prstGeom>
          <a:solidFill>
            <a:srgbClr val="FFFFFF">
              <a:alpha val="10196"/>
            </a:srgbClr>
          </a:solidFill>
          <a:ln w="3175">
            <a:solidFill>
              <a:srgbClr val="505050"/>
            </a:solidFill>
            <a:miter lim="400000"/>
          </a:ln>
        </p:spPr>
        <p:txBody>
          <a:bodyPr lIns="22301" tIns="22301" rIns="22301" bIns="22301" anchor="ctr"/>
          <a:lstStyle/>
          <a:p>
            <a:pPr marL="71971" marR="0" lvl="0" indent="0" algn="l" defTabSz="914023" rtl="0" eaLnBrk="1" fontAlgn="auto" latinLnBrk="0" hangingPunct="1">
              <a:lnSpc>
                <a:spcPct val="100000"/>
              </a:lnSpc>
              <a:spcBef>
                <a:spcPts val="0"/>
              </a:spcBef>
              <a:spcAft>
                <a:spcPts val="0"/>
              </a:spcAft>
              <a:buClrTx/>
              <a:buSzTx/>
              <a:buFontTx/>
              <a:buNone/>
              <a:tabLst/>
              <a:defRPr/>
            </a:pPr>
            <a:r>
              <a:rPr kumimoji="0" lang="en-US" altLang="zh-CN" sz="2199"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mn-lt"/>
              </a:rPr>
              <a:t>HiAI Engine</a:t>
            </a:r>
            <a:endParaRPr kumimoji="0" lang="en-US" altLang="zh-CN" sz="2199"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Helvetica Neue"/>
            </a:endParaRPr>
          </a:p>
        </p:txBody>
      </p:sp>
      <p:sp>
        <p:nvSpPr>
          <p:cNvPr id="23" name="矩形 22"/>
          <p:cNvSpPr/>
          <p:nvPr/>
        </p:nvSpPr>
        <p:spPr>
          <a:xfrm>
            <a:off x="2849100" y="5054649"/>
            <a:ext cx="3161450" cy="1043593"/>
          </a:xfrm>
          <a:prstGeom prst="rect">
            <a:avLst/>
          </a:prstGeom>
          <a:solidFill>
            <a:srgbClr val="FFFFFF">
              <a:alpha val="10196"/>
            </a:srgbClr>
          </a:solidFill>
          <a:ln w="3175">
            <a:solidFill>
              <a:srgbClr val="505050"/>
            </a:solidFill>
            <a:miter lim="400000"/>
          </a:ln>
        </p:spPr>
        <p:txBody>
          <a:bodyPr lIns="22301" tIns="22301" rIns="22301" bIns="22301" anchor="ctr"/>
          <a:lstStyle/>
          <a:p>
            <a:pPr marL="71971" marR="0" lvl="0" indent="0" algn="l" defTabSz="914023" rtl="0" eaLnBrk="1" fontAlgn="auto" latinLnBrk="0" hangingPunct="1">
              <a:lnSpc>
                <a:spcPct val="100000"/>
              </a:lnSpc>
              <a:spcBef>
                <a:spcPts val="0"/>
              </a:spcBef>
              <a:spcAft>
                <a:spcPts val="0"/>
              </a:spcAft>
              <a:buClrTx/>
              <a:buSzTx/>
              <a:buFontTx/>
              <a:buNone/>
              <a:tabLst/>
              <a:defRPr/>
            </a:pPr>
            <a:r>
              <a:rPr kumimoji="0" lang="en-US" altLang="zh-CN" sz="2199"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mn-lt"/>
              </a:rPr>
              <a:t>HiAI</a:t>
            </a:r>
            <a:r>
              <a:rPr kumimoji="0" lang="zh-CN" altLang="en-US" sz="2199"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mn-lt"/>
              </a:rPr>
              <a:t> </a:t>
            </a:r>
            <a:r>
              <a:rPr kumimoji="0" lang="en-US" altLang="zh-CN" sz="2199"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mn-lt"/>
              </a:rPr>
              <a:t>Foundation</a:t>
            </a:r>
          </a:p>
        </p:txBody>
      </p:sp>
      <p:sp>
        <p:nvSpPr>
          <p:cNvPr id="24" name="矩形 23"/>
          <p:cNvSpPr/>
          <p:nvPr/>
        </p:nvSpPr>
        <p:spPr>
          <a:xfrm>
            <a:off x="940342" y="1838567"/>
            <a:ext cx="1583558" cy="4259675"/>
          </a:xfrm>
          <a:prstGeom prst="rect">
            <a:avLst/>
          </a:prstGeom>
          <a:solidFill>
            <a:srgbClr val="FFFFFF">
              <a:alpha val="10196"/>
            </a:srgbClr>
          </a:solidFill>
          <a:ln w="3175">
            <a:solidFill>
              <a:srgbClr val="505050"/>
            </a:solidFill>
            <a:miter lim="400000"/>
          </a:ln>
        </p:spPr>
        <p:txBody>
          <a:bodyPr lIns="22301" tIns="22301" rIns="22301" bIns="22301" anchor="t"/>
          <a:lstStyle/>
          <a:p>
            <a:pPr marL="0" marR="0" lvl="0" indent="0" algn="ctr" defTabSz="914023" rtl="0" eaLnBrk="1" fontAlgn="auto" latinLnBrk="0" hangingPunct="1">
              <a:lnSpc>
                <a:spcPct val="200000"/>
              </a:lnSpc>
              <a:spcBef>
                <a:spcPts val="0"/>
              </a:spcBef>
              <a:spcAft>
                <a:spcPts val="0"/>
              </a:spcAft>
              <a:buClrTx/>
              <a:buSzTx/>
              <a:buFontTx/>
              <a:buNone/>
              <a:tabLst/>
              <a:defRPr/>
            </a:pPr>
            <a:r>
              <a:rPr kumimoji="0" lang="en-US" altLang="zh-CN" sz="2199" b="1" i="0" u="none" strike="noStrike" kern="1200" cap="none" spc="0" normalizeH="0" baseline="0" noProof="0" dirty="0">
                <a:ln>
                  <a:noFill/>
                </a:ln>
                <a:effectLst/>
                <a:uLnTx/>
                <a:uFillTx/>
                <a:latin typeface="Huawei Sans" panose="020C0503030203020204" pitchFamily="34" charset="0"/>
                <a:ea typeface="微软雅黑" panose="020B0503020204020204" pitchFamily="34" charset="-122"/>
                <a:cs typeface="Huawei Sans" panose="020C0503030203020204" pitchFamily="34" charset="0"/>
                <a:sym typeface="+mn-lt"/>
              </a:rPr>
              <a:t>IDE</a:t>
            </a:r>
          </a:p>
        </p:txBody>
      </p:sp>
      <p:cxnSp>
        <p:nvCxnSpPr>
          <p:cNvPr id="25" name="直接连接符 24"/>
          <p:cNvCxnSpPr/>
          <p:nvPr/>
        </p:nvCxnSpPr>
        <p:spPr>
          <a:xfrm flipV="1">
            <a:off x="2893239" y="3162599"/>
            <a:ext cx="7920000" cy="953"/>
          </a:xfrm>
          <a:prstGeom prst="line">
            <a:avLst/>
          </a:prstGeom>
          <a:noFill/>
          <a:ln w="12700" cap="flat" cmpd="sng" algn="ctr">
            <a:solidFill>
              <a:srgbClr val="FFFFFF">
                <a:lumMod val="75000"/>
              </a:srgbClr>
            </a:solidFill>
            <a:prstDash val="dash"/>
          </a:ln>
          <a:effectLst/>
        </p:spPr>
      </p:cxnSp>
      <p:cxnSp>
        <p:nvCxnSpPr>
          <p:cNvPr id="26" name="直接连接符 25"/>
          <p:cNvCxnSpPr/>
          <p:nvPr/>
        </p:nvCxnSpPr>
        <p:spPr>
          <a:xfrm flipV="1">
            <a:off x="2818945" y="4768023"/>
            <a:ext cx="7920000" cy="6189"/>
          </a:xfrm>
          <a:prstGeom prst="line">
            <a:avLst/>
          </a:prstGeom>
          <a:noFill/>
          <a:ln w="12700" cap="flat" cmpd="sng" algn="ctr">
            <a:solidFill>
              <a:srgbClr val="FFFFFF">
                <a:lumMod val="75000"/>
              </a:srgbClr>
            </a:solidFill>
            <a:prstDash val="dash"/>
          </a:ln>
          <a:effectLst/>
        </p:spPr>
      </p:cxnSp>
      <p:sp>
        <p:nvSpPr>
          <p:cNvPr id="27" name="文本框 26"/>
          <p:cNvSpPr txBox="1"/>
          <p:nvPr/>
        </p:nvSpPr>
        <p:spPr>
          <a:xfrm>
            <a:off x="980003" y="4176607"/>
            <a:ext cx="1517072" cy="810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05" tIns="35705" rIns="35705" bIns="35705" numCol="1" spcCol="38100" rtlCol="0" anchor="ctr">
            <a:spAutoFit/>
          </a:bodyPr>
          <a:lstStyle/>
          <a:p>
            <a:pPr marL="143986" marR="0" lvl="0" indent="0" algn="l" defTabSz="914309"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effectLst/>
                <a:uLnTx/>
                <a:uFillTx/>
                <a:latin typeface="Huawei Sans" panose="020C0503030203020204" pitchFamily="34" charset="0"/>
                <a:ea typeface="等线" panose="02010600030101010101" pitchFamily="2" charset="-122"/>
                <a:cs typeface="Huawei Sans" panose="020C0503030203020204" pitchFamily="34" charset="0"/>
              </a:rPr>
              <a:t>Complete </a:t>
            </a:r>
          </a:p>
          <a:p>
            <a:pPr marL="143986" marR="0" lvl="0" indent="0" algn="l" defTabSz="914309"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effectLst/>
                <a:uLnTx/>
                <a:uFillTx/>
                <a:latin typeface="Huawei Sans" panose="020C0503030203020204" pitchFamily="34" charset="0"/>
                <a:ea typeface="等线" panose="02010600030101010101" pitchFamily="2" charset="-122"/>
                <a:cs typeface="Huawei Sans" panose="020C0503030203020204" pitchFamily="34" charset="0"/>
              </a:rPr>
              <a:t>Development </a:t>
            </a:r>
          </a:p>
          <a:p>
            <a:pPr marL="143986" marR="0" lvl="0" indent="0" algn="l" defTabSz="914309" rtl="0" eaLnBrk="1" fontAlgn="auto" latinLnBrk="1"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effectLst/>
                <a:uLnTx/>
                <a:uFillTx/>
                <a:latin typeface="Huawei Sans" panose="020C0503030203020204" pitchFamily="34" charset="0"/>
                <a:ea typeface="等线" panose="02010600030101010101" pitchFamily="2" charset="-122"/>
                <a:cs typeface="Huawei Sans" panose="020C0503030203020204" pitchFamily="34" charset="0"/>
              </a:rPr>
              <a:t>Toolkits</a:t>
            </a:r>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882" y="2038236"/>
            <a:ext cx="649428" cy="649428"/>
          </a:xfrm>
          <a:prstGeom prst="rect">
            <a:avLst/>
          </a:prstGeom>
        </p:spPr>
      </p:pic>
      <p:pic>
        <p:nvPicPr>
          <p:cNvPr id="29" name="图片 28"/>
          <p:cNvPicPr>
            <a:picLocks noChangeAspect="1"/>
          </p:cNvPicPr>
          <p:nvPr/>
        </p:nvPicPr>
        <p:blipFill>
          <a:blip r:embed="rId4"/>
          <a:stretch>
            <a:fillRect/>
          </a:stretch>
        </p:blipFill>
        <p:spPr>
          <a:xfrm>
            <a:off x="5207830" y="5222632"/>
            <a:ext cx="714723" cy="716753"/>
          </a:xfrm>
          <a:prstGeom prst="rect">
            <a:avLst/>
          </a:prstGeom>
        </p:spPr>
      </p:pic>
      <p:pic>
        <p:nvPicPr>
          <p:cNvPr id="30" name="图片 29"/>
          <p:cNvPicPr>
            <a:picLocks noChangeAspect="1"/>
          </p:cNvPicPr>
          <p:nvPr/>
        </p:nvPicPr>
        <p:blipFill>
          <a:blip r:embed="rId5"/>
          <a:stretch>
            <a:fillRect/>
          </a:stretch>
        </p:blipFill>
        <p:spPr>
          <a:xfrm>
            <a:off x="4695011" y="3749607"/>
            <a:ext cx="1237339" cy="459444"/>
          </a:xfrm>
          <a:prstGeom prst="rect">
            <a:avLst/>
          </a:prstGeom>
        </p:spPr>
      </p:pic>
      <p:pic>
        <p:nvPicPr>
          <p:cNvPr id="31" name="图片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4630" y="2738834"/>
            <a:ext cx="714982" cy="714982"/>
          </a:xfrm>
          <a:prstGeom prst="rect">
            <a:avLst/>
          </a:prstGeom>
        </p:spPr>
      </p:pic>
    </p:spTree>
    <p:extLst>
      <p:ext uri="{BB962C8B-B14F-4D97-AF65-F5344CB8AC3E}">
        <p14:creationId xmlns:p14="http://schemas.microsoft.com/office/powerpoint/2010/main" val="2886328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标题 2"/>
          <p:cNvSpPr txBox="1">
            <a:spLocks/>
          </p:cNvSpPr>
          <p:nvPr/>
        </p:nvSpPr>
        <p:spPr>
          <a:xfrm>
            <a:off x="0" y="236834"/>
            <a:ext cx="12192000" cy="955937"/>
          </a:xfrm>
          <a:prstGeom prst="rect">
            <a:avLst/>
          </a:prstGeom>
        </p:spPr>
        <p:txBody>
          <a:bodyPr anchor="ctr"/>
          <a:lstStyle>
            <a:lvl1pPr marL="0" marR="0" indent="0" algn="ctr" defTabSz="821531"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mn-lt"/>
                <a:ea typeface="+mn-ea"/>
                <a:cs typeface="+mn-cs"/>
                <a:sym typeface="Helvetica Neue Medium"/>
              </a:defRPr>
            </a:lvl1pPr>
            <a:lvl2pPr marL="0" marR="0" indent="0" algn="ctr" defTabSz="821531"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mn-lt"/>
                <a:ea typeface="+mn-ea"/>
                <a:cs typeface="+mn-cs"/>
                <a:sym typeface="Helvetica Neue Medium"/>
              </a:defRPr>
            </a:lvl2pPr>
            <a:lvl3pPr marL="0" marR="0" indent="0" algn="ctr" defTabSz="821531"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mn-lt"/>
                <a:ea typeface="+mn-ea"/>
                <a:cs typeface="+mn-cs"/>
                <a:sym typeface="Helvetica Neue Medium"/>
              </a:defRPr>
            </a:lvl3pPr>
            <a:lvl4pPr marL="0" marR="0" indent="0" algn="ctr" defTabSz="821531"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mn-lt"/>
                <a:ea typeface="+mn-ea"/>
                <a:cs typeface="+mn-cs"/>
                <a:sym typeface="Helvetica Neue Medium"/>
              </a:defRPr>
            </a:lvl4pPr>
            <a:lvl5pPr marL="0" marR="0" indent="0" algn="ctr" defTabSz="821531"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mn-lt"/>
                <a:ea typeface="+mn-ea"/>
                <a:cs typeface="+mn-cs"/>
                <a:sym typeface="Helvetica Neue Medium"/>
              </a:defRPr>
            </a:lvl5pPr>
            <a:lvl6pPr marL="0" marR="0" indent="0" algn="ctr" defTabSz="821531"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mn-lt"/>
                <a:ea typeface="+mn-ea"/>
                <a:cs typeface="+mn-cs"/>
                <a:sym typeface="Helvetica Neue Medium"/>
              </a:defRPr>
            </a:lvl6pPr>
            <a:lvl7pPr marL="0" marR="0" indent="0" algn="ctr" defTabSz="821531"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mn-lt"/>
                <a:ea typeface="+mn-ea"/>
                <a:cs typeface="+mn-cs"/>
                <a:sym typeface="Helvetica Neue Medium"/>
              </a:defRPr>
            </a:lvl7pPr>
            <a:lvl8pPr marL="0" marR="0" indent="0" algn="ctr" defTabSz="821531"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mn-lt"/>
                <a:ea typeface="+mn-ea"/>
                <a:cs typeface="+mn-cs"/>
                <a:sym typeface="Helvetica Neue Medium"/>
              </a:defRPr>
            </a:lvl8pPr>
            <a:lvl9pPr marL="0" marR="0" indent="0" algn="ctr" defTabSz="821531" latinLnBrk="0">
              <a:lnSpc>
                <a:spcPct val="100000"/>
              </a:lnSpc>
              <a:spcBef>
                <a:spcPts val="0"/>
              </a:spcBef>
              <a:spcAft>
                <a:spcPts val="0"/>
              </a:spcAft>
              <a:buClrTx/>
              <a:buSzTx/>
              <a:buFontTx/>
              <a:buNone/>
              <a:tabLst/>
              <a:defRPr sz="10800" b="0" i="0" u="none" strike="noStrike" cap="none" spc="0" baseline="0">
                <a:ln>
                  <a:noFill/>
                </a:ln>
                <a:solidFill>
                  <a:srgbClr val="FFFFFF"/>
                </a:solidFill>
                <a:uFillTx/>
                <a:latin typeface="+mn-lt"/>
                <a:ea typeface="+mn-ea"/>
                <a:cs typeface="+mn-cs"/>
                <a:sym typeface="Helvetica Neue Medium"/>
              </a:defRPr>
            </a:lvl9pPr>
          </a:lstStyle>
          <a:p>
            <a:pPr defTabSz="609478">
              <a:spcBef>
                <a:spcPct val="0"/>
              </a:spcBef>
              <a:defRPr/>
            </a:pPr>
            <a:r>
              <a:rPr lang="en-US" altLang="zh-CN" sz="2799" b="1" dirty="0">
                <a:solidFill>
                  <a:prstClr val="white"/>
                </a:solidFill>
                <a:latin typeface="Arial" panose="020B0604020202020204" pitchFamily="34" charset="0"/>
                <a:ea typeface="FZLanTingHeiS-R-GB" panose="02000000000000000000" pitchFamily="2" charset="-122"/>
                <a:cs typeface="Arial" panose="020B0604020202020204" pitchFamily="34" charset="0"/>
                <a:sym typeface="Helvetica Neue"/>
              </a:rPr>
              <a:t>HUAWEI HiAI Engine: Various Out-of-the-box AI Capabilities</a:t>
            </a:r>
          </a:p>
        </p:txBody>
      </p:sp>
      <p:sp>
        <p:nvSpPr>
          <p:cNvPr id="71" name="矩形 70"/>
          <p:cNvSpPr/>
          <p:nvPr/>
        </p:nvSpPr>
        <p:spPr>
          <a:xfrm>
            <a:off x="424485" y="1053747"/>
            <a:ext cx="11283606" cy="955937"/>
          </a:xfrm>
          <a:prstGeom prst="rect">
            <a:avLst/>
          </a:prstGeom>
          <a:solidFill>
            <a:srgbClr val="FFFFFF">
              <a:alpha val="10339"/>
            </a:srgbClr>
          </a:solidFill>
          <a:ln w="3175">
            <a:miter lim="400000"/>
          </a:ln>
        </p:spPr>
        <p:txBody>
          <a:bodyPr lIns="44932" tIns="44932" rIns="44932" bIns="44932" anchor="ctr"/>
          <a:lstStyle/>
          <a:p>
            <a:pPr defTabSz="913668" latinLnBrk="1" hangingPunct="0"/>
            <a:r>
              <a:rPr lang="en-US" altLang="zh-CN" sz="2000" kern="0" dirty="0">
                <a:latin typeface="Arial" panose="020B0604020202020204" pitchFamily="34" charset="0"/>
                <a:ea typeface="FZLanTingHeiS-R-GB" panose="02000000000000000000" pitchFamily="2" charset="-122"/>
                <a:cs typeface="Arial" panose="020B0604020202020204" pitchFamily="34" charset="0"/>
                <a:sym typeface="Gotham Book"/>
              </a:rPr>
              <a:t>Mostly focused on Computer Vision (CV) and ASR is coming in the future</a:t>
            </a:r>
          </a:p>
          <a:p>
            <a:pPr defTabSz="913668" latinLnBrk="1" hangingPunct="0"/>
            <a:r>
              <a:rPr lang="en-US" altLang="zh-CN" sz="2000" kern="0" dirty="0">
                <a:latin typeface="Arial" panose="020B0604020202020204" pitchFamily="34" charset="0"/>
                <a:ea typeface="FZLanTingHeiS-R-GB" panose="02000000000000000000" pitchFamily="2" charset="-122"/>
                <a:cs typeface="Arial" panose="020B0604020202020204" pitchFamily="34" charset="0"/>
                <a:sym typeface="Gotham Book"/>
              </a:rPr>
              <a:t>The source of algorithm is not known so that it is not clear what </a:t>
            </a:r>
            <a:r>
              <a:rPr lang="en-US" altLang="zh-CN" sz="2000" kern="0" dirty="0" err="1">
                <a:latin typeface="Arial" panose="020B0604020202020204" pitchFamily="34" charset="0"/>
                <a:ea typeface="FZLanTingHeiS-R-GB" panose="02000000000000000000" pitchFamily="2" charset="-122"/>
                <a:cs typeface="Arial" panose="020B0604020202020204" pitchFamily="34" charset="0"/>
                <a:sym typeface="Gotham Book"/>
              </a:rPr>
              <a:t>HiAI</a:t>
            </a:r>
            <a:r>
              <a:rPr lang="en-US" altLang="zh-CN" sz="2000" kern="0" dirty="0">
                <a:latin typeface="Arial" panose="020B0604020202020204" pitchFamily="34" charset="0"/>
                <a:ea typeface="FZLanTingHeiS-R-GB" panose="02000000000000000000" pitchFamily="2" charset="-122"/>
                <a:cs typeface="Arial" panose="020B0604020202020204" pitchFamily="34" charset="0"/>
                <a:sym typeface="Gotham Book"/>
              </a:rPr>
              <a:t> foundation can support.</a:t>
            </a:r>
          </a:p>
        </p:txBody>
      </p:sp>
      <p:grpSp>
        <p:nvGrpSpPr>
          <p:cNvPr id="30" name="组合 29"/>
          <p:cNvGrpSpPr/>
          <p:nvPr/>
        </p:nvGrpSpPr>
        <p:grpSpPr>
          <a:xfrm>
            <a:off x="4179742" y="2083804"/>
            <a:ext cx="1908360" cy="3265474"/>
            <a:chOff x="5466964" y="2089789"/>
            <a:chExt cx="2037206" cy="3265474"/>
          </a:xfrm>
        </p:grpSpPr>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7017" y="2089789"/>
              <a:ext cx="617101" cy="531211"/>
            </a:xfrm>
            <a:prstGeom prst="rect">
              <a:avLst/>
            </a:prstGeom>
          </p:spPr>
        </p:pic>
        <p:sp>
          <p:nvSpPr>
            <p:cNvPr id="32" name="文本框 31"/>
            <p:cNvSpPr txBox="1"/>
            <p:nvPr/>
          </p:nvSpPr>
          <p:spPr>
            <a:xfrm>
              <a:off x="5466964" y="2832427"/>
              <a:ext cx="2037206" cy="318200"/>
            </a:xfrm>
            <a:prstGeom prst="rect">
              <a:avLst/>
            </a:prstGeom>
            <a:noFill/>
            <a:ln w="12700" cap="flat">
              <a:noFill/>
              <a:miter lim="400000"/>
            </a:ln>
            <a:effectLst/>
            <a:sp3d/>
          </p:spPr>
          <p:txBody>
            <a:bodyPr rot="0" spcFirstLastPara="1" vertOverflow="overflow" horzOverflow="overflow" vert="horz" wrap="square" lIns="35705" tIns="35705" rIns="35705" bIns="35705" numCol="1" spcCol="38100" rtlCol="0" anchor="ctr">
              <a:spAutoFit/>
            </a:bodyPr>
            <a:lstStyle/>
            <a:p>
              <a:pPr algn="ctr" defTabSz="410602" hangingPunct="0">
                <a:defRPr/>
              </a:pPr>
              <a:r>
                <a:rPr lang="en-US" altLang="zh-CN" sz="1599" kern="0" dirty="0">
                  <a:latin typeface="Arial" panose="020B0604020202020204" pitchFamily="34" charset="0"/>
                  <a:ea typeface="FZLanTingHeiS-R-GB" panose="02000000000000000000" pitchFamily="2" charset="-122"/>
                  <a:cs typeface="Arial" panose="020B0604020202020204" pitchFamily="34" charset="0"/>
                </a:rPr>
                <a:t>Facial Recognition</a:t>
              </a:r>
            </a:p>
          </p:txBody>
        </p:sp>
        <p:sp>
          <p:nvSpPr>
            <p:cNvPr id="33" name="矩形 32"/>
            <p:cNvSpPr/>
            <p:nvPr/>
          </p:nvSpPr>
          <p:spPr>
            <a:xfrm>
              <a:off x="5527944" y="3416271"/>
              <a:ext cx="1940601" cy="1938992"/>
            </a:xfrm>
            <a:prstGeom prst="rect">
              <a:avLst/>
            </a:prstGeom>
          </p:spPr>
          <p:txBody>
            <a:bodyPr wrap="square">
              <a:spAutoFit/>
            </a:bodyPr>
            <a:lstStyle/>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Facial Comparison</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Face Detection</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Face Parsing</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Face Attributes</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Face Orientation Recognition</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Facial Feature Detection</a:t>
              </a:r>
              <a:endParaRPr lang="zh-CN" altLang="zh-CN" sz="1000" dirty="0">
                <a:latin typeface="Arial" panose="020B0604020202020204" pitchFamily="34" charset="0"/>
                <a:ea typeface="FZLanTingHeiS-R-GB" panose="02000000000000000000" pitchFamily="2" charset="-122"/>
                <a:cs typeface="Arial" panose="020B0604020202020204" pitchFamily="34" charset="0"/>
              </a:endParaRPr>
            </a:p>
          </p:txBody>
        </p:sp>
        <p:cxnSp>
          <p:nvCxnSpPr>
            <p:cNvPr id="34" name="直接连接符 33"/>
            <p:cNvCxnSpPr/>
            <p:nvPr/>
          </p:nvCxnSpPr>
          <p:spPr>
            <a:xfrm>
              <a:off x="5585567" y="3334878"/>
              <a:ext cx="1800000" cy="0"/>
            </a:xfrm>
            <a:prstGeom prst="line">
              <a:avLst/>
            </a:prstGeom>
            <a:noFill/>
            <a:ln w="6350" cap="flat" cmpd="sng" algn="ctr">
              <a:solidFill>
                <a:srgbClr val="A5A5A5"/>
              </a:solidFill>
              <a:prstDash val="solid"/>
              <a:miter lim="800000"/>
            </a:ln>
            <a:effectLst/>
          </p:spPr>
        </p:cxnSp>
      </p:grpSp>
      <p:grpSp>
        <p:nvGrpSpPr>
          <p:cNvPr id="35" name="组合 34"/>
          <p:cNvGrpSpPr/>
          <p:nvPr/>
        </p:nvGrpSpPr>
        <p:grpSpPr>
          <a:xfrm>
            <a:off x="2317186" y="2023046"/>
            <a:ext cx="1864165" cy="4249563"/>
            <a:chOff x="3126636" y="2029030"/>
            <a:chExt cx="1990027" cy="4249563"/>
          </a:xfrm>
        </p:grpSpPr>
        <p:sp>
          <p:nvSpPr>
            <p:cNvPr id="36" name="文本框 35"/>
            <p:cNvSpPr txBox="1"/>
            <p:nvPr/>
          </p:nvSpPr>
          <p:spPr>
            <a:xfrm>
              <a:off x="3126636" y="2832427"/>
              <a:ext cx="1990027" cy="318200"/>
            </a:xfrm>
            <a:prstGeom prst="rect">
              <a:avLst/>
            </a:prstGeom>
            <a:noFill/>
            <a:ln w="12700" cap="flat">
              <a:noFill/>
              <a:miter lim="400000"/>
            </a:ln>
            <a:effectLst/>
            <a:sp3d/>
          </p:spPr>
          <p:txBody>
            <a:bodyPr rot="0" spcFirstLastPara="1" vertOverflow="overflow" horzOverflow="overflow" vert="horz" wrap="square" lIns="35705" tIns="35705" rIns="35705" bIns="35705" numCol="1" spcCol="38100" rtlCol="0" anchor="ctr">
              <a:spAutoFit/>
            </a:bodyPr>
            <a:lstStyle/>
            <a:p>
              <a:pPr algn="ctr" defTabSz="410602" hangingPunct="0">
                <a:defRPr/>
              </a:pPr>
              <a:r>
                <a:rPr lang="en-US" altLang="zh-CN" sz="1599" kern="0" dirty="0">
                  <a:latin typeface="Arial" panose="020B0604020202020204" pitchFamily="34" charset="0"/>
                  <a:ea typeface="FZLanTingHeiS-R-GB" panose="02000000000000000000" pitchFamily="2" charset="-122"/>
                  <a:cs typeface="Arial" panose="020B0604020202020204" pitchFamily="34" charset="0"/>
                </a:rPr>
                <a:t>Image Recognition</a:t>
              </a:r>
            </a:p>
          </p:txBody>
        </p:sp>
        <p:sp>
          <p:nvSpPr>
            <p:cNvPr id="37" name="矩形 36"/>
            <p:cNvSpPr/>
            <p:nvPr/>
          </p:nvSpPr>
          <p:spPr>
            <a:xfrm>
              <a:off x="3159661" y="3416271"/>
              <a:ext cx="1923976" cy="2862322"/>
            </a:xfrm>
            <a:prstGeom prst="rect">
              <a:avLst/>
            </a:prstGeom>
          </p:spPr>
          <p:txBody>
            <a:bodyPr wrap="square">
              <a:spAutoFit/>
            </a:bodyPr>
            <a:lstStyle/>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Aesthetic Score</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Image Category Label</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Image Super-Resolution</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Scene Detection</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Document Skew Correction</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Character Image Super-Resolution</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Portrait Segmentation</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Image Semantic Segmentation</a:t>
              </a:r>
            </a:p>
          </p:txBody>
        </p:sp>
        <p:cxnSp>
          <p:nvCxnSpPr>
            <p:cNvPr id="38" name="直接连接符 37"/>
            <p:cNvCxnSpPr/>
            <p:nvPr/>
          </p:nvCxnSpPr>
          <p:spPr>
            <a:xfrm>
              <a:off x="3221649" y="3334878"/>
              <a:ext cx="1800000" cy="0"/>
            </a:xfrm>
            <a:prstGeom prst="line">
              <a:avLst/>
            </a:prstGeom>
            <a:noFill/>
            <a:ln w="6350" cap="flat" cmpd="sng" algn="ctr">
              <a:solidFill>
                <a:srgbClr val="A5A5A5"/>
              </a:solidFill>
              <a:prstDash val="solid"/>
              <a:miter lim="800000"/>
            </a:ln>
            <a:effectLst/>
          </p:spPr>
        </p:cxnSp>
        <p:pic>
          <p:nvPicPr>
            <p:cNvPr id="39" name="图片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5285" y="2029030"/>
              <a:ext cx="652729" cy="652729"/>
            </a:xfrm>
            <a:prstGeom prst="rect">
              <a:avLst/>
            </a:prstGeom>
          </p:spPr>
        </p:pic>
      </p:grpSp>
      <p:grpSp>
        <p:nvGrpSpPr>
          <p:cNvPr id="40" name="组合 39"/>
          <p:cNvGrpSpPr/>
          <p:nvPr/>
        </p:nvGrpSpPr>
        <p:grpSpPr>
          <a:xfrm>
            <a:off x="6094279" y="2031413"/>
            <a:ext cx="1736354" cy="1625094"/>
            <a:chOff x="7563760" y="2037398"/>
            <a:chExt cx="1853586" cy="1625094"/>
          </a:xfrm>
        </p:grpSpPr>
        <p:pic>
          <p:nvPicPr>
            <p:cNvPr id="51" name="图片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2557" y="2037398"/>
              <a:ext cx="635993" cy="635993"/>
            </a:xfrm>
            <a:prstGeom prst="rect">
              <a:avLst/>
            </a:prstGeom>
          </p:spPr>
        </p:pic>
        <p:sp>
          <p:nvSpPr>
            <p:cNvPr id="52" name="文本框 51"/>
            <p:cNvSpPr txBox="1"/>
            <p:nvPr/>
          </p:nvSpPr>
          <p:spPr>
            <a:xfrm>
              <a:off x="7563760" y="2832427"/>
              <a:ext cx="1853586" cy="318200"/>
            </a:xfrm>
            <a:prstGeom prst="rect">
              <a:avLst/>
            </a:prstGeom>
            <a:noFill/>
            <a:ln w="12700" cap="flat">
              <a:noFill/>
              <a:miter lim="400000"/>
            </a:ln>
            <a:effectLst/>
            <a:sp3d/>
          </p:spPr>
          <p:txBody>
            <a:bodyPr rot="0" spcFirstLastPara="1" vertOverflow="overflow" horzOverflow="overflow" vert="horz" wrap="square" lIns="35705" tIns="35705" rIns="35705" bIns="35705" numCol="1" spcCol="38100" rtlCol="0" anchor="ctr">
              <a:spAutoFit/>
            </a:bodyPr>
            <a:lstStyle/>
            <a:p>
              <a:pPr algn="ctr" defTabSz="410602" hangingPunct="0">
                <a:defRPr/>
              </a:pPr>
              <a:r>
                <a:rPr lang="en-US" altLang="zh-CN" sz="1599" kern="0" dirty="0">
                  <a:latin typeface="Arial" panose="020B0604020202020204" pitchFamily="34" charset="0"/>
                  <a:ea typeface="FZLanTingHeiS-R-GB" panose="02000000000000000000" pitchFamily="2" charset="-122"/>
                  <a:cs typeface="Arial" panose="020B0604020202020204" pitchFamily="34" charset="0"/>
                </a:rPr>
                <a:t>Video Technology</a:t>
              </a:r>
            </a:p>
          </p:txBody>
        </p:sp>
        <p:sp>
          <p:nvSpPr>
            <p:cNvPr id="53" name="矩形 52"/>
            <p:cNvSpPr/>
            <p:nvPr/>
          </p:nvSpPr>
          <p:spPr>
            <a:xfrm>
              <a:off x="7580160" y="3416271"/>
              <a:ext cx="1820786" cy="246221"/>
            </a:xfrm>
            <a:prstGeom prst="rect">
              <a:avLst/>
            </a:prstGeom>
          </p:spPr>
          <p:txBody>
            <a:bodyPr wrap="square">
              <a:spAutoFit/>
            </a:bodyPr>
            <a:lstStyle/>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Video Summarization</a:t>
              </a:r>
            </a:p>
          </p:txBody>
        </p:sp>
        <p:cxnSp>
          <p:nvCxnSpPr>
            <p:cNvPr id="54" name="直接连接符 53"/>
            <p:cNvCxnSpPr/>
            <p:nvPr/>
          </p:nvCxnSpPr>
          <p:spPr>
            <a:xfrm>
              <a:off x="7590553" y="3334878"/>
              <a:ext cx="1800000" cy="0"/>
            </a:xfrm>
            <a:prstGeom prst="line">
              <a:avLst/>
            </a:prstGeom>
            <a:noFill/>
            <a:ln w="6350" cap="flat" cmpd="sng" algn="ctr">
              <a:solidFill>
                <a:srgbClr val="A5A5A5"/>
              </a:solidFill>
              <a:prstDash val="solid"/>
              <a:miter lim="800000"/>
            </a:ln>
            <a:effectLst/>
          </p:spPr>
        </p:cxnSp>
      </p:grpSp>
      <p:grpSp>
        <p:nvGrpSpPr>
          <p:cNvPr id="59" name="组合 58"/>
          <p:cNvGrpSpPr/>
          <p:nvPr/>
        </p:nvGrpSpPr>
        <p:grpSpPr>
          <a:xfrm>
            <a:off x="457045" y="1946498"/>
            <a:ext cx="1833972" cy="2325563"/>
            <a:chOff x="644017" y="1952482"/>
            <a:chExt cx="1957795" cy="2325563"/>
          </a:xfrm>
        </p:grpSpPr>
        <p:pic>
          <p:nvPicPr>
            <p:cNvPr id="60" name="图片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0002" y="1952482"/>
              <a:ext cx="805825" cy="805825"/>
            </a:xfrm>
            <a:prstGeom prst="rect">
              <a:avLst/>
            </a:prstGeom>
          </p:spPr>
        </p:pic>
        <p:sp>
          <p:nvSpPr>
            <p:cNvPr id="61" name="文本框 60"/>
            <p:cNvSpPr txBox="1"/>
            <p:nvPr/>
          </p:nvSpPr>
          <p:spPr>
            <a:xfrm>
              <a:off x="677017" y="2832427"/>
              <a:ext cx="1891795" cy="318200"/>
            </a:xfrm>
            <a:prstGeom prst="rect">
              <a:avLst/>
            </a:prstGeom>
            <a:noFill/>
            <a:ln w="12700" cap="flat">
              <a:noFill/>
              <a:miter lim="400000"/>
            </a:ln>
            <a:effectLst/>
            <a:sp3d/>
          </p:spPr>
          <p:txBody>
            <a:bodyPr rot="0" spcFirstLastPara="1" vertOverflow="overflow" horzOverflow="overflow" vert="horz" wrap="square" lIns="35705" tIns="35705" rIns="35705" bIns="35705" numCol="1" spcCol="38100" rtlCol="0" anchor="ctr">
              <a:spAutoFit/>
            </a:bodyPr>
            <a:lstStyle/>
            <a:p>
              <a:pPr algn="ctr" defTabSz="410602" hangingPunct="0">
                <a:defRPr/>
              </a:pPr>
              <a:r>
                <a:rPr lang="en-US" altLang="zh-CN" sz="1599" kern="0" dirty="0">
                  <a:latin typeface="Arial" panose="020B0604020202020204" pitchFamily="34" charset="0"/>
                  <a:ea typeface="FZLanTingHeiS-R-GB" panose="02000000000000000000" pitchFamily="2" charset="-122"/>
                  <a:cs typeface="Arial" panose="020B0604020202020204" pitchFamily="34" charset="0"/>
                </a:rPr>
                <a:t>Text Recognition</a:t>
              </a:r>
            </a:p>
          </p:txBody>
        </p:sp>
        <p:sp>
          <p:nvSpPr>
            <p:cNvPr id="62" name="矩形 61"/>
            <p:cNvSpPr/>
            <p:nvPr/>
          </p:nvSpPr>
          <p:spPr>
            <a:xfrm>
              <a:off x="644017" y="3416271"/>
              <a:ext cx="1957795" cy="861774"/>
            </a:xfrm>
            <a:prstGeom prst="rect">
              <a:avLst/>
            </a:prstGeom>
          </p:spPr>
          <p:txBody>
            <a:bodyPr wrap="square">
              <a:spAutoFit/>
            </a:bodyPr>
            <a:lstStyle/>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General Text Recognition</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Table Recognition</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Document Converter</a:t>
              </a:r>
            </a:p>
          </p:txBody>
        </p:sp>
        <p:cxnSp>
          <p:nvCxnSpPr>
            <p:cNvPr id="72" name="直接连接符 71"/>
            <p:cNvCxnSpPr/>
            <p:nvPr/>
          </p:nvCxnSpPr>
          <p:spPr>
            <a:xfrm>
              <a:off x="722914" y="3334878"/>
              <a:ext cx="1800000" cy="0"/>
            </a:xfrm>
            <a:prstGeom prst="line">
              <a:avLst/>
            </a:prstGeom>
            <a:noFill/>
            <a:ln w="6350" cap="flat" cmpd="sng" algn="ctr">
              <a:solidFill>
                <a:srgbClr val="A5A5A5"/>
              </a:solidFill>
              <a:prstDash val="solid"/>
              <a:miter lim="800000"/>
            </a:ln>
            <a:effectLst/>
          </p:spPr>
        </p:cxnSp>
      </p:grpSp>
      <p:pic>
        <p:nvPicPr>
          <p:cNvPr id="74" name="图片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92856" y="2027553"/>
            <a:ext cx="603001" cy="643714"/>
          </a:xfrm>
          <a:prstGeom prst="rect">
            <a:avLst/>
          </a:prstGeom>
        </p:spPr>
      </p:pic>
      <p:sp>
        <p:nvSpPr>
          <p:cNvPr id="75" name="文本框 74"/>
          <p:cNvSpPr txBox="1"/>
          <p:nvPr/>
        </p:nvSpPr>
        <p:spPr>
          <a:xfrm>
            <a:off x="7829192" y="2826443"/>
            <a:ext cx="1930329" cy="318200"/>
          </a:xfrm>
          <a:prstGeom prst="rect">
            <a:avLst/>
          </a:prstGeom>
          <a:noFill/>
          <a:ln w="12700" cap="flat">
            <a:noFill/>
            <a:miter lim="400000"/>
          </a:ln>
          <a:effectLst/>
          <a:sp3d/>
        </p:spPr>
        <p:txBody>
          <a:bodyPr rot="0" spcFirstLastPara="1" vertOverflow="overflow" horzOverflow="overflow" vert="horz" wrap="square" lIns="35705" tIns="35705" rIns="35705" bIns="35705" numCol="1" spcCol="38100" rtlCol="0" anchor="ctr">
            <a:spAutoFit/>
          </a:bodyPr>
          <a:lstStyle/>
          <a:p>
            <a:pPr algn="ctr" defTabSz="410602" hangingPunct="0">
              <a:defRPr/>
            </a:pPr>
            <a:r>
              <a:rPr lang="en-US" altLang="zh-CN" sz="1599" kern="0" dirty="0">
                <a:latin typeface="Arial" panose="020B0604020202020204" pitchFamily="34" charset="0"/>
                <a:ea typeface="FZLanTingHeiS-R-GB" panose="02000000000000000000" pitchFamily="2" charset="-122"/>
                <a:cs typeface="Arial" panose="020B0604020202020204" pitchFamily="34" charset="0"/>
              </a:rPr>
              <a:t>Code Recognition</a:t>
            </a:r>
          </a:p>
        </p:txBody>
      </p:sp>
      <p:sp>
        <p:nvSpPr>
          <p:cNvPr id="76" name="矩形 75"/>
          <p:cNvSpPr/>
          <p:nvPr/>
        </p:nvSpPr>
        <p:spPr>
          <a:xfrm>
            <a:off x="8117277" y="3410287"/>
            <a:ext cx="1354160" cy="246221"/>
          </a:xfrm>
          <a:prstGeom prst="rect">
            <a:avLst/>
          </a:prstGeom>
        </p:spPr>
        <p:txBody>
          <a:bodyPr wrap="square">
            <a:spAutoFit/>
          </a:bodyPr>
          <a:lstStyle/>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Code Detection</a:t>
            </a:r>
          </a:p>
        </p:txBody>
      </p:sp>
      <p:cxnSp>
        <p:nvCxnSpPr>
          <p:cNvPr id="77" name="直接连接符 76"/>
          <p:cNvCxnSpPr/>
          <p:nvPr/>
        </p:nvCxnSpPr>
        <p:spPr>
          <a:xfrm>
            <a:off x="7951278" y="3328894"/>
            <a:ext cx="1686157" cy="0"/>
          </a:xfrm>
          <a:prstGeom prst="line">
            <a:avLst/>
          </a:prstGeom>
          <a:noFill/>
          <a:ln w="6350" cap="flat" cmpd="sng" algn="ctr">
            <a:solidFill>
              <a:srgbClr val="A5A5A5"/>
            </a:solidFill>
            <a:prstDash val="solid"/>
            <a:miter lim="800000"/>
          </a:ln>
          <a:effectLst/>
        </p:spPr>
      </p:cxnSp>
      <p:pic>
        <p:nvPicPr>
          <p:cNvPr id="79" name="图片 78"/>
          <p:cNvPicPr>
            <a:picLocks noChangeAspect="1"/>
          </p:cNvPicPr>
          <p:nvPr/>
        </p:nvPicPr>
        <p:blipFill>
          <a:blip r:embed="rId8">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332006" y="2031413"/>
            <a:ext cx="644167" cy="687659"/>
          </a:xfrm>
          <a:prstGeom prst="rect">
            <a:avLst/>
          </a:prstGeom>
        </p:spPr>
      </p:pic>
      <p:sp>
        <p:nvSpPr>
          <p:cNvPr id="80" name="文本框 79"/>
          <p:cNvSpPr txBox="1"/>
          <p:nvPr/>
        </p:nvSpPr>
        <p:spPr>
          <a:xfrm>
            <a:off x="9710314" y="2823129"/>
            <a:ext cx="1930329" cy="318200"/>
          </a:xfrm>
          <a:prstGeom prst="rect">
            <a:avLst/>
          </a:prstGeom>
          <a:noFill/>
          <a:ln w="12700" cap="flat">
            <a:noFill/>
            <a:miter lim="400000"/>
          </a:ln>
          <a:effectLst/>
          <a:sp3d/>
        </p:spPr>
        <p:txBody>
          <a:bodyPr rot="0" spcFirstLastPara="1" vertOverflow="overflow" horzOverflow="overflow" vert="horz" wrap="square" lIns="35705" tIns="35705" rIns="35705" bIns="35705" numCol="1" spcCol="38100" rtlCol="0" anchor="ctr">
            <a:spAutoFit/>
          </a:bodyPr>
          <a:lstStyle/>
          <a:p>
            <a:pPr algn="ctr" defTabSz="410602" hangingPunct="0">
              <a:defRPr/>
            </a:pPr>
            <a:r>
              <a:rPr lang="en-US" altLang="zh-CN" sz="1599" kern="0" dirty="0">
                <a:latin typeface="Arial" panose="020B0604020202020204" pitchFamily="34" charset="0"/>
                <a:ea typeface="FZLanTingHeiS-R-GB" panose="02000000000000000000" pitchFamily="2" charset="-122"/>
                <a:cs typeface="Arial" panose="020B0604020202020204" pitchFamily="34" charset="0"/>
              </a:rPr>
              <a:t>Body Recognition</a:t>
            </a:r>
          </a:p>
        </p:txBody>
      </p:sp>
      <p:sp>
        <p:nvSpPr>
          <p:cNvPr id="81" name="矩形 80"/>
          <p:cNvSpPr/>
          <p:nvPr/>
        </p:nvSpPr>
        <p:spPr>
          <a:xfrm>
            <a:off x="10003777" y="3406973"/>
            <a:ext cx="1791213" cy="707886"/>
          </a:xfrm>
          <a:prstGeom prst="rect">
            <a:avLst/>
          </a:prstGeom>
        </p:spPr>
        <p:txBody>
          <a:bodyPr wrap="square">
            <a:spAutoFit/>
          </a:bodyPr>
          <a:lstStyle/>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Pose Estimation</a:t>
            </a:r>
          </a:p>
          <a:p>
            <a:pPr marL="171450" lvl="1" indent="-171450" defTabSz="1218479">
              <a:spcAft>
                <a:spcPts val="1200"/>
              </a:spcAft>
              <a:buFont typeface="Arial" panose="020B0604020202020204" pitchFamily="34" charset="0"/>
              <a:buChar char="•"/>
            </a:pPr>
            <a:r>
              <a:rPr lang="en-US" altLang="zh-CN" sz="1000" dirty="0">
                <a:latin typeface="Arial" panose="020B0604020202020204" pitchFamily="34" charset="0"/>
                <a:ea typeface="FZLanTingHeiS-R-GB" panose="02000000000000000000" pitchFamily="2" charset="-122"/>
                <a:cs typeface="Arial" panose="020B0604020202020204" pitchFamily="34" charset="0"/>
              </a:rPr>
              <a:t>Video Portrait Segmentation</a:t>
            </a:r>
          </a:p>
        </p:txBody>
      </p:sp>
      <p:cxnSp>
        <p:nvCxnSpPr>
          <p:cNvPr id="82" name="直接连接符 81"/>
          <p:cNvCxnSpPr/>
          <p:nvPr/>
        </p:nvCxnSpPr>
        <p:spPr>
          <a:xfrm>
            <a:off x="9832400" y="3325580"/>
            <a:ext cx="1686157" cy="0"/>
          </a:xfrm>
          <a:prstGeom prst="line">
            <a:avLst/>
          </a:prstGeom>
          <a:noFill/>
          <a:ln w="6350" cap="flat" cmpd="sng" algn="ctr">
            <a:solidFill>
              <a:srgbClr val="A5A5A5"/>
            </a:solidFill>
            <a:prstDash val="solid"/>
            <a:miter lim="800000"/>
          </a:ln>
          <a:effectLst/>
        </p:spPr>
      </p:cxnSp>
      <p:sp>
        <p:nvSpPr>
          <p:cNvPr id="2" name="Title 1">
            <a:extLst>
              <a:ext uri="{FF2B5EF4-FFF2-40B4-BE49-F238E27FC236}">
                <a16:creationId xmlns:a16="http://schemas.microsoft.com/office/drawing/2014/main" id="{A1D80854-4F22-4DF1-8CB6-3BD1E6FE583A}"/>
              </a:ext>
            </a:extLst>
          </p:cNvPr>
          <p:cNvSpPr>
            <a:spLocks noGrp="1"/>
          </p:cNvSpPr>
          <p:nvPr>
            <p:ph type="title"/>
          </p:nvPr>
        </p:nvSpPr>
        <p:spPr>
          <a:xfrm>
            <a:off x="838200" y="365126"/>
            <a:ext cx="10433858" cy="810162"/>
          </a:xfrm>
        </p:spPr>
        <p:txBody>
          <a:bodyPr/>
          <a:lstStyle/>
          <a:p>
            <a:r>
              <a:rPr lang="en-US" dirty="0" err="1"/>
              <a:t>HiAI</a:t>
            </a:r>
            <a:r>
              <a:rPr lang="en-US" dirty="0"/>
              <a:t> Engine Solutions in Overseas market</a:t>
            </a:r>
          </a:p>
        </p:txBody>
      </p:sp>
    </p:spTree>
    <p:extLst>
      <p:ext uri="{BB962C8B-B14F-4D97-AF65-F5344CB8AC3E}">
        <p14:creationId xmlns:p14="http://schemas.microsoft.com/office/powerpoint/2010/main" val="136016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A782B-8931-4699-9480-3965C464D171}"/>
              </a:ext>
            </a:extLst>
          </p:cNvPr>
          <p:cNvSpPr>
            <a:spLocks noGrp="1"/>
          </p:cNvSpPr>
          <p:nvPr>
            <p:ph type="title"/>
          </p:nvPr>
        </p:nvSpPr>
        <p:spPr/>
        <p:txBody>
          <a:bodyPr/>
          <a:lstStyle/>
          <a:p>
            <a:r>
              <a:rPr lang="en-US" dirty="0" err="1"/>
              <a:t>HiAI</a:t>
            </a:r>
            <a:r>
              <a:rPr lang="en-US" dirty="0"/>
              <a:t> Foundation Analysis</a:t>
            </a:r>
          </a:p>
        </p:txBody>
      </p:sp>
      <p:sp>
        <p:nvSpPr>
          <p:cNvPr id="4" name="Footer Placeholder 3">
            <a:extLst>
              <a:ext uri="{FF2B5EF4-FFF2-40B4-BE49-F238E27FC236}">
                <a16:creationId xmlns:a16="http://schemas.microsoft.com/office/drawing/2014/main" id="{6951DCBE-E139-49EB-89E6-E02641350770}"/>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D9C012A6-EB5B-49A5-BCCC-B1505ED8D6A8}"/>
              </a:ext>
            </a:extLst>
          </p:cNvPr>
          <p:cNvSpPr>
            <a:spLocks noGrp="1"/>
          </p:cNvSpPr>
          <p:nvPr>
            <p:ph type="sldNum" sz="quarter" idx="12"/>
          </p:nvPr>
        </p:nvSpPr>
        <p:spPr/>
        <p:txBody>
          <a:bodyPr/>
          <a:lstStyle/>
          <a:p>
            <a:fld id="{3B917CB5-27BD-4ECA-9D86-80D4B900A204}" type="slidenum">
              <a:rPr lang="en-US" smtClean="0"/>
              <a:t>9</a:t>
            </a:fld>
            <a:endParaRPr lang="en-US"/>
          </a:p>
        </p:txBody>
      </p:sp>
    </p:spTree>
    <p:extLst>
      <p:ext uri="{BB962C8B-B14F-4D97-AF65-F5344CB8AC3E}">
        <p14:creationId xmlns:p14="http://schemas.microsoft.com/office/powerpoint/2010/main" val="2670583023"/>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Futurewei 2019 Template</Template>
  <TotalTime>57715</TotalTime>
  <Words>2021</Words>
  <Application>Microsoft Office PowerPoint</Application>
  <PresentationFormat>Widescreen</PresentationFormat>
  <Paragraphs>424</Paragraphs>
  <Slides>23</Slides>
  <Notes>8</Notes>
  <HiddenSlides>0</HiddenSlides>
  <MMClips>3</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等线</vt:lpstr>
      <vt:lpstr>Arial</vt:lpstr>
      <vt:lpstr>Calibri</vt:lpstr>
      <vt:lpstr>Calibri Light</vt:lpstr>
      <vt:lpstr>Helvetica</vt:lpstr>
      <vt:lpstr>Huawei Font</vt:lpstr>
      <vt:lpstr>Huawei Sans</vt:lpstr>
      <vt:lpstr>Roboto</vt:lpstr>
      <vt:lpstr>BCW</vt:lpstr>
      <vt:lpstr>Office Theme</vt:lpstr>
      <vt:lpstr>HiAI Foundation Analysis</vt:lpstr>
      <vt:lpstr>PowerPoint Presentation</vt:lpstr>
      <vt:lpstr>PowerPoint Presentation</vt:lpstr>
      <vt:lpstr>What is HiAI?</vt:lpstr>
      <vt:lpstr>PowerPoint Presentation</vt:lpstr>
      <vt:lpstr>Comparison between Huawei ML vs Google ML</vt:lpstr>
      <vt:lpstr>HUAWEI HiAI：an On-Device AI open platform</vt:lpstr>
      <vt:lpstr>HiAI Engine Solutions in Overseas market</vt:lpstr>
      <vt:lpstr>HiAI Foundation Analysis</vt:lpstr>
      <vt:lpstr>Overview of HI AI Integration</vt:lpstr>
      <vt:lpstr>How to develop Mobilenet using tensorflow vs Huawei OM tools</vt:lpstr>
      <vt:lpstr>PowerPoint Presentation</vt:lpstr>
      <vt:lpstr>PowerPoint Presentation</vt:lpstr>
      <vt:lpstr>Results Table</vt:lpstr>
      <vt:lpstr>PowerPoint Presentation</vt:lpstr>
      <vt:lpstr>Analysis</vt:lpstr>
      <vt:lpstr>ASR and OCR</vt:lpstr>
      <vt:lpstr>Huawei NN Operator VS Tensorflow NN Operator</vt:lpstr>
      <vt:lpstr>Unsupported ASR Operators</vt:lpstr>
      <vt:lpstr>Unsupported OCR Operators</vt:lpstr>
      <vt:lpstr>HiAI Foundation Insights</vt:lpstr>
      <vt:lpstr>Help from Management and HQ</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 Chung Chuo</dc:creator>
  <cp:lastModifiedBy>Haitian Gao</cp:lastModifiedBy>
  <cp:revision>385</cp:revision>
  <dcterms:created xsi:type="dcterms:W3CDTF">2019-12-02T18:03:50Z</dcterms:created>
  <dcterms:modified xsi:type="dcterms:W3CDTF">2020-11-18T23:59:56Z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ies>
</file>